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729" r:id="rId2"/>
    <p:sldId id="1475" r:id="rId3"/>
    <p:sldId id="3566" r:id="rId4"/>
    <p:sldId id="3569" r:id="rId5"/>
    <p:sldId id="3570" r:id="rId6"/>
    <p:sldId id="3586" r:id="rId7"/>
    <p:sldId id="3585" r:id="rId8"/>
    <p:sldId id="3587" r:id="rId9"/>
    <p:sldId id="3913" r:id="rId10"/>
    <p:sldId id="3575" r:id="rId11"/>
    <p:sldId id="3898" r:id="rId12"/>
    <p:sldId id="3830" r:id="rId13"/>
    <p:sldId id="1415" r:id="rId14"/>
    <p:sldId id="1064" r:id="rId15"/>
    <p:sldId id="3635" r:id="rId16"/>
    <p:sldId id="1364" r:id="rId17"/>
    <p:sldId id="2121" r:id="rId18"/>
    <p:sldId id="2122" r:id="rId19"/>
    <p:sldId id="1417" r:id="rId20"/>
    <p:sldId id="1418" r:id="rId21"/>
    <p:sldId id="3929" r:id="rId22"/>
    <p:sldId id="3903" r:id="rId23"/>
    <p:sldId id="3904" r:id="rId24"/>
    <p:sldId id="3930" r:id="rId25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85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8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0667F9C-2924-4F65-A14E-9D32F6F403D3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Queues/Deques, 6.1-3 (19)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250"/>
              </p:ext>
            </p:extLst>
          </p:nvPr>
        </p:nvGraphicFramePr>
        <p:xfrm>
          <a:off x="857956" y="1295400"/>
          <a:ext cx="9460088" cy="3596640"/>
        </p:xfrm>
        <a:graphic>
          <a:graphicData uri="http://schemas.openxmlformats.org/drawingml/2006/table">
            <a:tbl>
              <a:tblPr/>
              <a:tblGrid>
                <a:gridCol w="94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Points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Requirement (50 Points)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Correctly converts expressions to infix notation. (lab05_in_01.txt)</a:t>
                      </a:r>
                    </a:p>
                    <a:p>
                      <a:pPr algn="l" fontAlgn="t"/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Note: The </a:t>
                      </a:r>
                      <a:r>
                        <a:rPr lang="en-US" sz="15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autograder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will NOT squish horizontal spaces!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Correctly converts valid expressions (with parentheses) to postfix notation. (lab05_in_02.txt)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Correctly evaluates valid expressions. (lab05_in_03.txt)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Correctly detects unbalanced and invalid infix expressions. (Throws an error.) (lab05_in_04.txt)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Correctly converts valid expressions (with parentheses) to prefix notation. (lab05_in_05.txt)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-10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Memory leaks, g++ compiler warnings, or array out-of-bounds detected.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8C4A285-7FEC-4B53-9A97-E6079F469A07}"/>
              </a:ext>
            </a:extLst>
          </p:cNvPr>
          <p:cNvGraphicFramePr>
            <a:graphicFrameLocks noGrp="1"/>
          </p:cNvGraphicFramePr>
          <p:nvPr/>
        </p:nvGraphicFramePr>
        <p:xfrm>
          <a:off x="857956" y="5303520"/>
          <a:ext cx="9460088" cy="1173480"/>
        </p:xfrm>
        <a:graphic>
          <a:graphicData uri="http://schemas.openxmlformats.org/drawingml/2006/table">
            <a:tbl>
              <a:tblPr/>
              <a:tblGrid>
                <a:gridCol w="94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Points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Peer Review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An </a:t>
                      </a:r>
                      <a:r>
                        <a:rPr lang="en-US" sz="1500" b="1" dirty="0" err="1">
                          <a:effectLst/>
                          <a:latin typeface="Consolas" panose="020B0609020204030204" pitchFamily="49" charset="0"/>
                        </a:rPr>
                        <a:t>ExpressionManager</a:t>
                      </a:r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 class is used to contain an expression and is derived from the abstract interface class </a:t>
                      </a:r>
                      <a:r>
                        <a:rPr lang="en-US" sz="1500" b="1" dirty="0" err="1">
                          <a:effectLst/>
                          <a:latin typeface="Consolas" panose="020B0609020204030204" pitchFamily="49" charset="0"/>
                        </a:rPr>
                        <a:t>ExpressionManagerInterface</a:t>
                      </a:r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>
                          <a:effectLst/>
                          <a:latin typeface="Consolas" panose="020B0609020204030204" pitchFamily="49" charset="0"/>
                        </a:rPr>
                        <a:t>2</a:t>
                      </a:r>
                      <a:endParaRPr lang="en-US" sz="1500" b="1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Your </a:t>
                      </a:r>
                      <a:r>
                        <a:rPr lang="en-US" sz="1500" b="1" dirty="0" err="1">
                          <a:effectLst/>
                          <a:latin typeface="Consolas" panose="020B0609020204030204" pitchFamily="49" charset="0"/>
                        </a:rPr>
                        <a:t>ExpressionManager</a:t>
                      </a:r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 class throws an error for invalid expressions.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7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2C167-80D3-45B5-AEF0-8648FABC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inFix</a:t>
            </a:r>
            <a:r>
              <a:rPr lang="en-US" dirty="0"/>
              <a:t> to </a:t>
            </a:r>
            <a:r>
              <a:rPr lang="en-US" dirty="0" err="1"/>
              <a:t>PreFix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226E9-6EFD-48B1-8386-446F2EE7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4BDE0-9B16-49DE-ADE7-5AE7F823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3C0A2E9-FDAC-45AD-9955-20FDBB3710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66057" y="1371600"/>
            <a:ext cx="9978067" cy="1735015"/>
          </a:xfrm>
        </p:spPr>
        <p:txBody>
          <a:bodyPr/>
          <a:lstStyle/>
          <a:p>
            <a:r>
              <a:rPr lang="en-US" dirty="0"/>
              <a:t>Given two operands a and b and an operator </a:t>
            </a:r>
            <a:r>
              <a:rPr lang="en-US" dirty="0">
                <a:sym typeface="Wingdings" panose="05000000000000000000" pitchFamily="2" charset="2"/>
              </a:rPr>
              <a:t>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The infix notation implies that </a:t>
            </a:r>
            <a:r>
              <a:rPr lang="en-US" dirty="0">
                <a:sym typeface="Wingdings" panose="05000000000000000000" pitchFamily="2" charset="2"/>
              </a:rPr>
              <a:t></a:t>
            </a:r>
            <a:r>
              <a:rPr lang="en-US" dirty="0"/>
              <a:t> will be placed in between a and b.</a:t>
            </a:r>
          </a:p>
          <a:p>
            <a:pPr lvl="1"/>
            <a:r>
              <a:rPr lang="en-US" dirty="0"/>
              <a:t>When the operator is placed after both operands </a:t>
            </a:r>
            <a:r>
              <a:rPr lang="en-US" dirty="0">
                <a:sym typeface="Wingdings" panose="05000000000000000000" pitchFamily="2" charset="2"/>
              </a:rPr>
              <a:t></a:t>
            </a:r>
            <a:r>
              <a:rPr lang="en-US" dirty="0"/>
              <a:t>, it is called postfix notation.</a:t>
            </a:r>
          </a:p>
          <a:p>
            <a:pPr lvl="1"/>
            <a:r>
              <a:rPr lang="en-US" i="1" dirty="0"/>
              <a:t>And when the operator is placed before the operands </a:t>
            </a:r>
            <a:r>
              <a:rPr lang="en-US" i="1" dirty="0">
                <a:sym typeface="Wingdings" panose="05000000000000000000" pitchFamily="2" charset="2"/>
              </a:rPr>
              <a:t> </a:t>
            </a:r>
            <a:r>
              <a:rPr lang="en-US" i="1" dirty="0"/>
              <a:t>a b, the expression in prefix notation.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A6472E7-4253-4F43-9EF2-10B6F356497C}"/>
              </a:ext>
            </a:extLst>
          </p:cNvPr>
          <p:cNvSpPr txBox="1">
            <a:spLocks/>
          </p:cNvSpPr>
          <p:nvPr/>
        </p:nvSpPr>
        <p:spPr bwMode="auto">
          <a:xfrm>
            <a:off x="559831" y="3235569"/>
            <a:ext cx="9978067" cy="33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Example: To convert “(A + B) * C” to prefix:</a:t>
            </a:r>
          </a:p>
          <a:p>
            <a:pPr marL="690563" lvl="1" indent="-323850">
              <a:buSzPct val="100000"/>
              <a:buFont typeface="+mj-lt"/>
              <a:buAutoNum type="arabicPeriod"/>
            </a:pPr>
            <a:r>
              <a:rPr lang="en-US" dirty="0"/>
              <a:t>Reverse the infix expression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(A+B)*C becomes C*(B+A).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Note: while reversing each ‘(‘ will become ‘)’ and each ‘)’ becomes ‘(‘.</a:t>
            </a:r>
          </a:p>
          <a:p>
            <a:pPr marL="690563" lvl="1" indent="-323850">
              <a:buSzPct val="100000"/>
              <a:buFont typeface="+mj-lt"/>
              <a:buAutoNum type="arabicPeriod"/>
            </a:pPr>
            <a:r>
              <a:rPr lang="en-US" dirty="0"/>
              <a:t>Obtain the postfix expression (almost) of the modified expression.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Push operator on stack if greater than </a:t>
            </a:r>
            <a:r>
              <a:rPr lang="en-US" b="1" u="sng" dirty="0">
                <a:solidFill>
                  <a:srgbClr val="FF0000"/>
                </a:solidFill>
              </a:rPr>
              <a:t>or equal</a:t>
            </a:r>
            <a:r>
              <a:rPr lang="en-US" dirty="0"/>
              <a:t>.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C*(B+A) becomes CBA+*.</a:t>
            </a:r>
          </a:p>
          <a:p>
            <a:pPr marL="690563" lvl="1" indent="-323850">
              <a:buSzPct val="100000"/>
              <a:buFont typeface="+mj-lt"/>
              <a:buAutoNum type="arabicPeriod"/>
            </a:pPr>
            <a:r>
              <a:rPr lang="en-US" dirty="0"/>
              <a:t>Reverse the postfix expression.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CBA+* becomes the prefix expression *+ABC.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1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F5CBDA-A42C-4A02-B60F-5FB095D1F6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 – Queues and Deques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84B10-DA85-44FE-91FE-858D7622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764662-33F6-4DD3-9282-D464248AC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9" y="1585731"/>
            <a:ext cx="3158673" cy="250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70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 Objectives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784080" cy="5454650"/>
          </a:xfrm>
        </p:spPr>
        <p:txBody>
          <a:bodyPr/>
          <a:lstStyle/>
          <a:p>
            <a:r>
              <a:rPr lang="en-US" dirty="0"/>
              <a:t>To learn how to represent a waiting line (queue) with a </a:t>
            </a:r>
            <a:r>
              <a:rPr lang="en-US" b="1" dirty="0">
                <a:solidFill>
                  <a:srgbClr val="FF0000"/>
                </a:solidFill>
              </a:rPr>
              <a:t>Queue ADT </a:t>
            </a:r>
            <a:r>
              <a:rPr lang="en-US" dirty="0"/>
              <a:t>and functions for insertion (push), removal (pop), and for accessing the element at the front (front).</a:t>
            </a:r>
          </a:p>
          <a:p>
            <a:r>
              <a:rPr lang="en-US" dirty="0"/>
              <a:t>To understand how to implement the Queue ADT using a </a:t>
            </a:r>
            <a:r>
              <a:rPr lang="en-US" u="sng" dirty="0"/>
              <a:t>single/double-linked list</a:t>
            </a:r>
            <a:r>
              <a:rPr lang="en-US" dirty="0"/>
              <a:t> or a </a:t>
            </a:r>
            <a:r>
              <a:rPr lang="en-US" u="sng" dirty="0"/>
              <a:t>circular array</a:t>
            </a:r>
            <a:r>
              <a:rPr lang="en-US" dirty="0"/>
              <a:t>.</a:t>
            </a:r>
          </a:p>
          <a:p>
            <a:r>
              <a:rPr lang="en-US" dirty="0"/>
              <a:t>To understand how to simulate the operation of a physical system that has one or more waiting lines using queues and random number generators.</a:t>
            </a:r>
          </a:p>
          <a:p>
            <a:r>
              <a:rPr lang="en-US" dirty="0"/>
              <a:t>To introduce the standard library </a:t>
            </a:r>
            <a:r>
              <a:rPr lang="en-US" b="1" dirty="0" err="1">
                <a:solidFill>
                  <a:srgbClr val="FF0000"/>
                </a:solidFill>
              </a:rPr>
              <a:t>Deque</a:t>
            </a:r>
            <a:r>
              <a:rPr lang="en-US" b="1" dirty="0">
                <a:solidFill>
                  <a:srgbClr val="FF0000"/>
                </a:solidFill>
              </a:rPr>
              <a:t> class</a:t>
            </a:r>
            <a:r>
              <a:rPr lang="en-US" dirty="0"/>
              <a:t>.</a:t>
            </a:r>
          </a:p>
          <a:p>
            <a:r>
              <a:rPr lang="en-US" dirty="0"/>
              <a:t>The queue, like the stack, is a widely used data structure, but differs from a stack in one important way</a:t>
            </a:r>
          </a:p>
          <a:p>
            <a:pPr lvl="1"/>
            <a:r>
              <a:rPr lang="en-US" dirty="0"/>
              <a:t>a stack is LIFO list – Last-In, First-Out</a:t>
            </a:r>
          </a:p>
          <a:p>
            <a:pPr lvl="1"/>
            <a:r>
              <a:rPr lang="en-US" dirty="0"/>
              <a:t>while a queue is FIFO list – First-In, First-Out</a:t>
            </a:r>
          </a:p>
        </p:txBody>
      </p:sp>
    </p:spTree>
    <p:extLst>
      <p:ext uri="{BB962C8B-B14F-4D97-AF65-F5344CB8AC3E}">
        <p14:creationId xmlns:p14="http://schemas.microsoft.com/office/powerpoint/2010/main" val="197102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6.1, pgs. 358-362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6.1 The Queue Abstract Data Type</a:t>
            </a:r>
          </a:p>
          <a:p>
            <a:pPr algn="ctr"/>
            <a:r>
              <a:rPr lang="en-US" sz="2000" dirty="0"/>
              <a:t>A Queue of Customers </a:t>
            </a:r>
          </a:p>
          <a:p>
            <a:pPr algn="ctr"/>
            <a:r>
              <a:rPr lang="en-US" sz="2000" dirty="0"/>
              <a:t>A Print Queue</a:t>
            </a:r>
          </a:p>
          <a:p>
            <a:pPr algn="ctr"/>
            <a:r>
              <a:rPr lang="en-US" sz="2000" dirty="0"/>
              <a:t>The Unsuitability of a "Print Stack''</a:t>
            </a:r>
          </a:p>
          <a:p>
            <a:pPr algn="ctr"/>
            <a:r>
              <a:rPr lang="en-US" sz="2000" dirty="0"/>
              <a:t>Specification of the Queue ADT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209801"/>
            <a:ext cx="2647950" cy="17240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62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Abstract Data Type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0" y="1295400"/>
            <a:ext cx="9784080" cy="5454650"/>
          </a:xfrm>
        </p:spPr>
        <p:txBody>
          <a:bodyPr/>
          <a:lstStyle/>
          <a:p>
            <a:r>
              <a:rPr lang="en-US" dirty="0"/>
              <a:t>The queue, like the stack, is a widely used data structure, but differs from a stack in one important way</a:t>
            </a:r>
          </a:p>
          <a:p>
            <a:pPr lvl="1"/>
            <a:r>
              <a:rPr lang="en-US" dirty="0"/>
              <a:t>a stack is LIFO list – Last-In, First-Out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while a queue is FIFO list – First-In, First-Out</a:t>
            </a:r>
          </a:p>
          <a:p>
            <a:r>
              <a:rPr lang="en-US" dirty="0"/>
              <a:t>Computing examples:</a:t>
            </a:r>
          </a:p>
          <a:p>
            <a:pPr lvl="1"/>
            <a:r>
              <a:rPr lang="en-US" dirty="0"/>
              <a:t>A web-site which serves files to thousands of users.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CPU jobs must be batched up and then scheduled.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In a breadth-first ("shallowest"-first) search of a graph.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Super computers for synchronizing parallel execution of threads.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 producer–consumer who share a common buffer as a queue.</a:t>
            </a:r>
          </a:p>
          <a:p>
            <a:r>
              <a:rPr lang="en-US" dirty="0"/>
              <a:t>Other real-world examples:</a:t>
            </a:r>
          </a:p>
          <a:p>
            <a:pPr lvl="1"/>
            <a:r>
              <a:rPr lang="en-US" dirty="0"/>
              <a:t>We wait in queues at check-out counters in grocery stores.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We wait in queues to enter movie theaters.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We wait in queues to drive on a turnpike.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We wait in queues to ride on a roller coaster.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5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Abstract Data Type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0" y="1295400"/>
            <a:ext cx="9784080" cy="5454650"/>
          </a:xfrm>
        </p:spPr>
        <p:txBody>
          <a:bodyPr/>
          <a:lstStyle/>
          <a:p>
            <a:r>
              <a:rPr lang="en-US" dirty="0"/>
              <a:t>The queue, like the stack, is a widely used data structure, but differs from a stack in one important way</a:t>
            </a:r>
          </a:p>
          <a:p>
            <a:pPr lvl="1"/>
            <a:r>
              <a:rPr lang="en-US" dirty="0"/>
              <a:t>a stack is LIFO list – Last-In, First-Out</a:t>
            </a:r>
          </a:p>
          <a:p>
            <a:pPr lvl="1"/>
            <a:r>
              <a:rPr lang="en-US" dirty="0"/>
              <a:t>while a queue is FIFO list – First-In, First-Out</a:t>
            </a:r>
          </a:p>
          <a:p>
            <a:r>
              <a:rPr lang="en-US" dirty="0"/>
              <a:t>A queue can be visualized as a line of customers waiting for service</a:t>
            </a:r>
          </a:p>
          <a:p>
            <a:pPr lvl="1"/>
            <a:r>
              <a:rPr lang="en-US" dirty="0"/>
              <a:t>The next person to be served is the one who has waited the longest.</a:t>
            </a:r>
          </a:p>
          <a:p>
            <a:pPr lvl="1"/>
            <a:r>
              <a:rPr lang="en-US" dirty="0"/>
              <a:t>New elements are placed at the end of the line.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1" y="4501144"/>
            <a:ext cx="3438939" cy="224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459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Examples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784080" cy="5454650"/>
          </a:xfrm>
        </p:spPr>
        <p:txBody>
          <a:bodyPr/>
          <a:lstStyle/>
          <a:p>
            <a:r>
              <a:rPr lang="en-US" dirty="0"/>
              <a:t>Imagine you have a web-site which serves files to thousands of users.</a:t>
            </a:r>
          </a:p>
          <a:p>
            <a:pPr lvl="1"/>
            <a:r>
              <a:rPr lang="en-US" dirty="0"/>
              <a:t>You can only handle 100 requests at a time.</a:t>
            </a:r>
          </a:p>
          <a:p>
            <a:pPr lvl="1"/>
            <a:r>
              <a:rPr lang="en-US" dirty="0"/>
              <a:t>A fair policy would be first-come-first-serve - serve 100 at a time in order of arrival.</a:t>
            </a:r>
          </a:p>
          <a:p>
            <a:r>
              <a:rPr lang="en-US" dirty="0"/>
              <a:t>In a multitasking operating system, the CPU cannot run all jobs at once.</a:t>
            </a:r>
          </a:p>
          <a:p>
            <a:pPr lvl="1"/>
            <a:r>
              <a:rPr lang="en-US" dirty="0"/>
              <a:t>Jobs must be batched up and then scheduled according to some "FIFO" policy.</a:t>
            </a:r>
          </a:p>
          <a:p>
            <a:r>
              <a:rPr lang="en-US" dirty="0"/>
              <a:t>The </a:t>
            </a:r>
            <a:r>
              <a:rPr lang="en-US" b="1" dirty="0"/>
              <a:t>producer–consumer problem</a:t>
            </a:r>
            <a:r>
              <a:rPr lang="en-US" dirty="0"/>
              <a:t> describes two processes, the producer and the consumer, who share a common buffer as a queue.</a:t>
            </a:r>
          </a:p>
          <a:p>
            <a:pPr lvl="1"/>
            <a:r>
              <a:rPr lang="en-US" dirty="0"/>
              <a:t>The producer's job is to generate data and put it into the buffer. </a:t>
            </a:r>
          </a:p>
          <a:p>
            <a:pPr lvl="1"/>
            <a:r>
              <a:rPr lang="en-US" dirty="0"/>
              <a:t>The consumer consumes the data one piece at a time.</a:t>
            </a:r>
          </a:p>
        </p:txBody>
      </p:sp>
    </p:spTree>
    <p:extLst>
      <p:ext uri="{BB962C8B-B14F-4D97-AF65-F5344CB8AC3E}">
        <p14:creationId xmlns:p14="http://schemas.microsoft.com/office/powerpoint/2010/main" val="410627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Examples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621519" cy="5454650"/>
          </a:xfrm>
        </p:spPr>
        <p:txBody>
          <a:bodyPr/>
          <a:lstStyle/>
          <a:p>
            <a:r>
              <a:rPr lang="en-US" dirty="0"/>
              <a:t>Other computing examples:</a:t>
            </a:r>
          </a:p>
          <a:p>
            <a:pPr lvl="1"/>
            <a:r>
              <a:rPr lang="en-US" dirty="0"/>
              <a:t>In a breadth-first ("shallowest"-first) search of a graph, you would use a queue to store nodes as you discover them.</a:t>
            </a:r>
          </a:p>
          <a:p>
            <a:pPr lvl="1"/>
            <a:r>
              <a:rPr lang="en-US" dirty="0"/>
              <a:t>Parallel processing with super computers use queues to synchronized parallel execution threads.</a:t>
            </a:r>
          </a:p>
          <a:p>
            <a:r>
              <a:rPr lang="en-US" dirty="0"/>
              <a:t>Other real-world examples:</a:t>
            </a:r>
          </a:p>
          <a:p>
            <a:pPr lvl="1"/>
            <a:r>
              <a:rPr lang="en-US" dirty="0"/>
              <a:t>We wait in queues at check-out counters in grocery stores.</a:t>
            </a:r>
          </a:p>
          <a:p>
            <a:pPr lvl="1"/>
            <a:r>
              <a:rPr lang="en-US" dirty="0"/>
              <a:t>We wait in queues to enter movie theaters.</a:t>
            </a:r>
          </a:p>
          <a:p>
            <a:pPr lvl="1"/>
            <a:r>
              <a:rPr lang="en-US" dirty="0"/>
              <a:t>We wait in queues to drive on a turnpike.</a:t>
            </a:r>
          </a:p>
          <a:p>
            <a:pPr lvl="1"/>
            <a:r>
              <a:rPr lang="en-US" dirty="0"/>
              <a:t>We wait in queues to ride on a roller coaster.</a:t>
            </a:r>
          </a:p>
          <a:p>
            <a:r>
              <a:rPr lang="en-US" dirty="0"/>
              <a:t>Game Applications:</a:t>
            </a:r>
          </a:p>
          <a:p>
            <a:pPr lvl="1"/>
            <a:r>
              <a:rPr lang="en-US" dirty="0"/>
              <a:t>Algorithms that explore mazes of interconnected rooms use queues to keep track of which options have not yet been explored.</a:t>
            </a:r>
          </a:p>
          <a:p>
            <a:pPr lvl="1"/>
            <a:r>
              <a:rPr lang="en-US" dirty="0"/>
              <a:t>Avatars pass messages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188676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Queue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700541" cy="5454650"/>
          </a:xfrm>
        </p:spPr>
        <p:txBody>
          <a:bodyPr/>
          <a:lstStyle/>
          <a:p>
            <a:r>
              <a:rPr lang="en-US" dirty="0"/>
              <a:t>Operating systems use queues to </a:t>
            </a:r>
          </a:p>
          <a:p>
            <a:pPr lvl="1"/>
            <a:r>
              <a:rPr lang="en-US" dirty="0"/>
              <a:t>keep track of tasks waiting for a scarce resource</a:t>
            </a:r>
          </a:p>
          <a:p>
            <a:pPr lvl="1"/>
            <a:r>
              <a:rPr lang="en-US" dirty="0"/>
              <a:t>ensure that the tasks are carried out in the order they were generated.</a:t>
            </a:r>
          </a:p>
          <a:p>
            <a:r>
              <a:rPr lang="en-US" dirty="0"/>
              <a:t>Print queue: printing typically is much slower than the process of selecting pages to print, so a queue is used.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5306" y="3733801"/>
            <a:ext cx="8410575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580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444208-53E7-400C-B4D3-C90EE81F6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21" y="1272111"/>
            <a:ext cx="7559861" cy="54383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202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for a Queue Interface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0" y="1295400"/>
            <a:ext cx="9784080" cy="2971800"/>
          </a:xfrm>
        </p:spPr>
        <p:txBody>
          <a:bodyPr/>
          <a:lstStyle/>
          <a:p>
            <a:r>
              <a:rPr lang="en-US" dirty="0"/>
              <a:t>Because only the front element of a queue is visible, the operations performed by a queue are few in number.</a:t>
            </a:r>
          </a:p>
          <a:p>
            <a:r>
              <a:rPr lang="en-US" dirty="0"/>
              <a:t>We need to be able to retrieve the front element, remove the front element, push a new element onto the queue, and test for an empty queue.</a:t>
            </a:r>
          </a:p>
          <a:p>
            <a:r>
              <a:rPr lang="en-US" dirty="0"/>
              <a:t>The functions above are all defined in the header file for the STL container queue, &lt;queue&gt;.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7865" y="4343402"/>
            <a:ext cx="86582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745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a Queue of Customers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2" y="1259919"/>
            <a:ext cx="5529942" cy="548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&lt;queue&gt;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&lt;string&gt;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choices[] = 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"push"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"front"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"pop"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"queue"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"quit"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};</a:t>
            </a:r>
          </a:p>
          <a:p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POP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QUEUE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QUIT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};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queue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customers;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name;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option;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"Welcome to the customer queue"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do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endl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"Select option: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getline(cin, option);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switch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(option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'0'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// ------------------------------------------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&gt;&gt;&gt;&gt;&gt;&gt;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   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QUIT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"Leaving customer queue"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   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}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(option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'0'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QUIT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2343" y="1259920"/>
            <a:ext cx="5127171" cy="557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"Enter new customer name: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getline(cin, name);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(name);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customers.empty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"Customer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is next in line"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POP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customers.empty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"Customer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removed from the line"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customers.pop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QUEUE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"Customers ("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customers.size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"):"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customers.size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 ++i)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customers.pop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"Options:"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++i)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endl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i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":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choices[i];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0254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std::list </a:t>
            </a:r>
            <a:r>
              <a:rPr lang="en-US" dirty="0"/>
              <a:t>as a Queue Container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784080" cy="5454650"/>
          </a:xfrm>
        </p:spPr>
        <p:txBody>
          <a:bodyPr/>
          <a:lstStyle/>
          <a:p>
            <a:r>
              <a:rPr lang="en-US" sz="2200" dirty="0"/>
              <a:t>The standard library defines the </a:t>
            </a:r>
            <a:r>
              <a:rPr lang="en-US" sz="2200" b="1" dirty="0">
                <a:solidFill>
                  <a:srgbClr val="FF0000"/>
                </a:solidFill>
              </a:rPr>
              <a:t>queue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as a template class that contains any of the sequential containers (list or vector).</a:t>
            </a:r>
          </a:p>
          <a:p>
            <a:r>
              <a:rPr lang="en-US" sz="2200" dirty="0"/>
              <a:t>Like the </a:t>
            </a:r>
            <a:r>
              <a:rPr lang="en-US" sz="2200" b="1" dirty="0">
                <a:solidFill>
                  <a:srgbClr val="FF0000"/>
                </a:solidFill>
              </a:rPr>
              <a:t>stack</a:t>
            </a:r>
            <a:r>
              <a:rPr lang="en-US" sz="2200" dirty="0"/>
              <a:t> class, the </a:t>
            </a:r>
            <a:r>
              <a:rPr lang="en-US" sz="2200" b="1" dirty="0">
                <a:solidFill>
                  <a:srgbClr val="FF0000"/>
                </a:solidFill>
              </a:rPr>
              <a:t>queue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is said to be an </a:t>
            </a:r>
            <a:r>
              <a:rPr lang="en-US" sz="2200" b="1" dirty="0">
                <a:solidFill>
                  <a:srgbClr val="FF0000"/>
                </a:solidFill>
              </a:rPr>
              <a:t>adapter class</a:t>
            </a:r>
            <a:r>
              <a:rPr lang="en-US" sz="2200" dirty="0"/>
              <a:t> because it adapts the functions available in another class to the interface that a client expects (by giving different names to functions with essentially the same operations).</a:t>
            </a:r>
          </a:p>
          <a:p>
            <a:r>
              <a:rPr lang="en-US" sz="2200" dirty="0"/>
              <a:t>Since the sequential container </a:t>
            </a:r>
            <a:r>
              <a:rPr lang="en-US" sz="2200" b="1" dirty="0">
                <a:solidFill>
                  <a:srgbClr val="FF0000"/>
                </a:solidFill>
              </a:rPr>
              <a:t>list</a:t>
            </a:r>
            <a:r>
              <a:rPr lang="en-US" sz="2200" dirty="0"/>
              <a:t> provides the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push_back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pop_front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functions, it can be adapted to a </a:t>
            </a:r>
            <a:r>
              <a:rPr lang="en-US" sz="2200" b="1" dirty="0">
                <a:solidFill>
                  <a:srgbClr val="FF0000"/>
                </a:solidFill>
              </a:rPr>
              <a:t>queue</a:t>
            </a:r>
            <a:r>
              <a:rPr lang="en-US" sz="2200" dirty="0"/>
              <a:t>.</a:t>
            </a:r>
          </a:p>
          <a:p>
            <a:r>
              <a:rPr lang="en-US" sz="2200" dirty="0"/>
              <a:t>For example, if a </a:t>
            </a:r>
            <a:r>
              <a:rPr lang="en-US" sz="2200" b="1" dirty="0">
                <a:solidFill>
                  <a:srgbClr val="FF0000"/>
                </a:solidFill>
              </a:rPr>
              <a:t>list</a:t>
            </a:r>
            <a:r>
              <a:rPr lang="en-US" sz="2200" dirty="0"/>
              <a:t> is used as the container object,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queue::push</a:t>
            </a:r>
            <a:r>
              <a:rPr lang="en-US" dirty="0"/>
              <a:t> would correspond to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list::push_back</a:t>
            </a:r>
            <a:r>
              <a:rPr lang="en-US" dirty="0"/>
              <a:t>.  (Note: A singly-linked list requires a tail pointer in addition to the head.)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queue::front</a:t>
            </a:r>
            <a:r>
              <a:rPr lang="en-US" dirty="0"/>
              <a:t> would correspond to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list::front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queue::pop</a:t>
            </a:r>
            <a:r>
              <a:rPr lang="en-US" dirty="0"/>
              <a:t> would correspond to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list::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pop_front</a:t>
            </a:r>
            <a:r>
              <a:rPr lang="en-US" dirty="0"/>
              <a:t>.</a:t>
            </a:r>
          </a:p>
          <a:p>
            <a:r>
              <a:rPr lang="en-US" sz="2200" dirty="0"/>
              <a:t>This is called “</a:t>
            </a:r>
            <a:r>
              <a:rPr lang="en-US" sz="2200" b="1" dirty="0">
                <a:solidFill>
                  <a:srgbClr val="FF0000"/>
                </a:solidFill>
              </a:rPr>
              <a:t>delegation</a:t>
            </a:r>
            <a:r>
              <a:rPr lang="en-US" sz="22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376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48CDD-B700-4762-938D-CA26AB3A9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std::list </a:t>
            </a:r>
            <a:r>
              <a:rPr lang="en-US" sz="3200" dirty="0"/>
              <a:t>as a Queue Container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B5914B-C8C9-4689-9F8C-DFD4EB33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EEBBB-480D-4E16-B2F3-7C9271708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2F5A6-B5BE-4311-9E08-66F4DC47CDA8}"/>
              </a:ext>
            </a:extLst>
          </p:cNvPr>
          <p:cNvSpPr txBox="1"/>
          <p:nvPr/>
        </p:nvSpPr>
        <p:spPr>
          <a:xfrm>
            <a:off x="1508760" y="1295400"/>
            <a:ext cx="8016240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&lt;list&gt;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sz="105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queue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Insert implementation-specific data fields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std::list&lt;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container;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queue();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 // End class queue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B618F28-773D-4FD3-907F-BCAA293089F0}"/>
              </a:ext>
            </a:extLst>
          </p:cNvPr>
          <p:cNvSpPr/>
          <p:nvPr/>
        </p:nvSpPr>
        <p:spPr>
          <a:xfrm>
            <a:off x="7151511" y="5239032"/>
            <a:ext cx="3276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Arial"/>
              </a:rPr>
              <a:t>Every function is delegated!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886C37-91EF-468C-BEE9-056AD87AF3D0}"/>
              </a:ext>
            </a:extLst>
          </p:cNvPr>
          <p:cNvCxnSpPr>
            <a:cxnSpLocks/>
          </p:cNvCxnSpPr>
          <p:nvPr/>
        </p:nvCxnSpPr>
        <p:spPr>
          <a:xfrm flipH="1" flipV="1">
            <a:off x="5029200" y="3429000"/>
            <a:ext cx="2114691" cy="2238077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7DE6D14-E865-4B50-A0DD-074346B0A9CE}"/>
              </a:ext>
            </a:extLst>
          </p:cNvPr>
          <p:cNvCxnSpPr>
            <a:cxnSpLocks/>
          </p:cNvCxnSpPr>
          <p:nvPr/>
        </p:nvCxnSpPr>
        <p:spPr>
          <a:xfrm flipH="1" flipV="1">
            <a:off x="4495802" y="4114800"/>
            <a:ext cx="2648089" cy="1538480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8DD7121-2828-4BB7-B9A0-302DE47B5AAF}"/>
              </a:ext>
            </a:extLst>
          </p:cNvPr>
          <p:cNvCxnSpPr>
            <a:cxnSpLocks/>
          </p:cNvCxnSpPr>
          <p:nvPr/>
        </p:nvCxnSpPr>
        <p:spPr>
          <a:xfrm flipH="1" flipV="1">
            <a:off x="3886203" y="5181600"/>
            <a:ext cx="3257688" cy="453314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3402D5-49FA-4A99-9D5E-AF2C7D53B659}"/>
              </a:ext>
            </a:extLst>
          </p:cNvPr>
          <p:cNvCxnSpPr>
            <a:cxnSpLocks/>
          </p:cNvCxnSpPr>
          <p:nvPr/>
        </p:nvCxnSpPr>
        <p:spPr>
          <a:xfrm flipH="1">
            <a:off x="4038603" y="5634914"/>
            <a:ext cx="3105288" cy="78990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604E2C1-42E9-4F39-9097-641EC993295F}"/>
              </a:ext>
            </a:extLst>
          </p:cNvPr>
          <p:cNvCxnSpPr>
            <a:cxnSpLocks/>
          </p:cNvCxnSpPr>
          <p:nvPr/>
        </p:nvCxnSpPr>
        <p:spPr>
          <a:xfrm flipH="1">
            <a:off x="4038602" y="5634914"/>
            <a:ext cx="3105289" cy="473527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A358F46-07F2-46DA-A873-B7295D155BEB}"/>
              </a:ext>
            </a:extLst>
          </p:cNvPr>
          <p:cNvSpPr txBox="1"/>
          <p:nvPr/>
        </p:nvSpPr>
        <p:spPr>
          <a:xfrm>
            <a:off x="1501140" y="3048001"/>
            <a:ext cx="80162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Pushes an item onto the back of the queue.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@param item The item to be inserted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item)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container.push_back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(item);</a:t>
            </a: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FD13E4-4010-4FD0-991F-5D52E2B182F9}"/>
              </a:ext>
            </a:extLst>
          </p:cNvPr>
          <p:cNvSpPr txBox="1"/>
          <p:nvPr/>
        </p:nvSpPr>
        <p:spPr>
          <a:xfrm>
            <a:off x="1501140" y="3691890"/>
            <a:ext cx="801624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Returns a reference to the object at the front of the queue without removing it.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@return A reference to the object at the front of the queue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front()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container.front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Returns a const reference to the object at the front of the queue without removing it.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@return A const reference to the object at the front of the queue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front() 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container.front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C3B9F3-027E-491E-A2BC-2453B53228BE}"/>
              </a:ext>
            </a:extLst>
          </p:cNvPr>
          <p:cNvSpPr txBox="1"/>
          <p:nvPr/>
        </p:nvSpPr>
        <p:spPr>
          <a:xfrm>
            <a:off x="1501140" y="4983272"/>
            <a:ext cx="8016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Removes the front item from the queue.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pop()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container.pop_front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95CCAC-5700-490A-9A30-C1D4776B8518}"/>
              </a:ext>
            </a:extLst>
          </p:cNvPr>
          <p:cNvSpPr txBox="1"/>
          <p:nvPr/>
        </p:nvSpPr>
        <p:spPr>
          <a:xfrm>
            <a:off x="1501140" y="5459328"/>
            <a:ext cx="8016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Determines whether the queue is empty.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empty() 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container.empty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E80BF4-A536-49BA-9B10-F2FA73BFE3B8}"/>
              </a:ext>
            </a:extLst>
          </p:cNvPr>
          <p:cNvSpPr txBox="1"/>
          <p:nvPr/>
        </p:nvSpPr>
        <p:spPr>
          <a:xfrm>
            <a:off x="1501140" y="5943198"/>
            <a:ext cx="8016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Returns the number of items in the queue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 size() 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container.size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2BE43F9-6FFD-40D3-9BD5-E10A6947CB7A}"/>
              </a:ext>
            </a:extLst>
          </p:cNvPr>
          <p:cNvCxnSpPr>
            <a:cxnSpLocks/>
          </p:cNvCxnSpPr>
          <p:nvPr/>
        </p:nvCxnSpPr>
        <p:spPr>
          <a:xfrm flipH="1" flipV="1">
            <a:off x="5334000" y="4724401"/>
            <a:ext cx="1828799" cy="910513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EAF913F-B5FC-489A-8E8E-AF31194E1E6A}"/>
              </a:ext>
            </a:extLst>
          </p:cNvPr>
          <p:cNvGrpSpPr/>
          <p:nvPr/>
        </p:nvGrpSpPr>
        <p:grpSpPr>
          <a:xfrm>
            <a:off x="4199467" y="1835374"/>
            <a:ext cx="6050001" cy="838449"/>
            <a:chOff x="4199467" y="1835374"/>
            <a:chExt cx="6050001" cy="838449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16FF0CD-56D6-42EB-8DBF-CC277A387055}"/>
                </a:ext>
              </a:extLst>
            </p:cNvPr>
            <p:cNvCxnSpPr>
              <a:cxnSpLocks/>
              <a:stCxn id="26" idx="1"/>
            </p:cNvCxnSpPr>
            <p:nvPr/>
          </p:nvCxnSpPr>
          <p:spPr>
            <a:xfrm flipH="1">
              <a:off x="4199467" y="2254599"/>
              <a:ext cx="2088954" cy="127357"/>
            </a:xfrm>
            <a:prstGeom prst="straightConnector1">
              <a:avLst/>
            </a:prstGeom>
            <a:ln w="38100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275C7B1-F933-4FD3-AEE7-D796F9CD5E66}"/>
                </a:ext>
              </a:extLst>
            </p:cNvPr>
            <p:cNvSpPr/>
            <p:nvPr/>
          </p:nvSpPr>
          <p:spPr>
            <a:xfrm>
              <a:off x="6288421" y="1835374"/>
              <a:ext cx="3961047" cy="83844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prstClr val="white"/>
                  </a:solidFill>
                  <a:latin typeface="Arial"/>
                </a:rPr>
                <a:t>The queue adapts the list container!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836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7" grpId="0"/>
      <p:bldP spid="18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#19: C++ </a:t>
            </a:r>
            <a:r>
              <a:rPr lang="en-US" dirty="0" err="1"/>
              <a:t>Enum's</a:t>
            </a:r>
            <a:r>
              <a:rPr 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40080" y="3810000"/>
            <a:ext cx="9610231" cy="2667000"/>
          </a:xfrm>
        </p:spPr>
        <p:txBody>
          <a:bodyPr/>
          <a:lstStyle/>
          <a:p>
            <a:r>
              <a:rPr lang="en-US" sz="2200" dirty="0"/>
              <a:t>The idea behind enumerated types is to create new data types that can take on only a restricted range of values.</a:t>
            </a:r>
          </a:p>
          <a:p>
            <a:r>
              <a:rPr lang="en-US" sz="2200" dirty="0"/>
              <a:t>Moreover, these values are all expressed as constants rather than magic numbers--in fact, there should be no need to know the underlying values.</a:t>
            </a:r>
          </a:p>
          <a:p>
            <a:r>
              <a:rPr lang="en-US" sz="2200" dirty="0"/>
              <a:t>The names of the constants should be sufficient for the purposes of comparing values.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13716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enum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wind_directions_t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{ NO_WIND,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			NORTH_WIND,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			SOUTH_WIND,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			EAST_WIND,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			WEST_WIND };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wind_directions_t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windDirection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= NO_WIND;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windDirection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= 453; // doesn't work, we get a compiler error!</a:t>
            </a:r>
          </a:p>
        </p:txBody>
      </p:sp>
    </p:spTree>
    <p:extLst>
      <p:ext uri="{BB962C8B-B14F-4D97-AF65-F5344CB8AC3E}">
        <p14:creationId xmlns:p14="http://schemas.microsoft.com/office/powerpoint/2010/main" val="36567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Lab 05 – Expressions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1219200"/>
            <a:ext cx="6177643" cy="345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4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Input is an expression string in infix notation.</a:t>
            </a:r>
          </a:p>
          <a:p>
            <a:pPr lvl="1"/>
            <a:r>
              <a:rPr lang="fr-FR" b="1" dirty="0">
                <a:latin typeface="Consolas" panose="020B0609020204030204" pitchFamily="49" charset="0"/>
              </a:rPr>
              <a:t>Expression: 43 + 2 * 19</a:t>
            </a:r>
            <a:endParaRPr lang="en-US" dirty="0"/>
          </a:p>
          <a:p>
            <a:r>
              <a:rPr lang="en-US" sz="2000" dirty="0"/>
              <a:t>Use an </a:t>
            </a:r>
            <a:r>
              <a:rPr lang="en-US" sz="2000" dirty="0" err="1"/>
              <a:t>ExpressionManager</a:t>
            </a:r>
            <a:r>
              <a:rPr lang="en-US" sz="2000" dirty="0"/>
              <a:t> class to hold your infix, postfix, (and prefix) expressions.</a:t>
            </a:r>
          </a:p>
          <a:p>
            <a:pPr lvl="1"/>
            <a:r>
              <a:rPr lang="en-US" sz="1800" dirty="0"/>
              <a:t>Your class should be derived from the abstract interface class </a:t>
            </a:r>
            <a:r>
              <a:rPr lang="en-US" sz="1800" dirty="0" err="1"/>
              <a:t>ExpressionManagerInterface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Implement member functions:</a:t>
            </a:r>
          </a:p>
          <a:p>
            <a:pPr lvl="2"/>
            <a:r>
              <a:rPr lang="en-US" sz="1600" dirty="0"/>
              <a:t>virtual int value(void);</a:t>
            </a:r>
          </a:p>
          <a:p>
            <a:pPr lvl="2"/>
            <a:r>
              <a:rPr lang="en-US" sz="1600" dirty="0"/>
              <a:t>virtual string infix(void);</a:t>
            </a:r>
          </a:p>
          <a:p>
            <a:pPr lvl="2"/>
            <a:r>
              <a:rPr lang="en-US" sz="1600" dirty="0"/>
              <a:t>virtual string postfix(void);</a:t>
            </a:r>
          </a:p>
          <a:p>
            <a:pPr lvl="2"/>
            <a:r>
              <a:rPr lang="en-US" sz="1600" dirty="0"/>
              <a:t>virtual string prefix(void);</a:t>
            </a:r>
          </a:p>
          <a:p>
            <a:r>
              <a:rPr lang="en-US" sz="2000" dirty="0"/>
              <a:t>Output the resulting infix, postfix, (prefix), and integer evaluation value of the expression.</a:t>
            </a:r>
          </a:p>
          <a:p>
            <a:r>
              <a:rPr lang="en-US" sz="2000" dirty="0"/>
              <a:t>Your calculations should perform integer division and produce integer results.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76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Input / 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794B4B-4AAD-42AA-A1B7-01E1BFC1B4DA}"/>
              </a:ext>
            </a:extLst>
          </p:cNvPr>
          <p:cNvGrpSpPr/>
          <p:nvPr/>
        </p:nvGrpSpPr>
        <p:grpSpPr>
          <a:xfrm>
            <a:off x="1507999" y="3581401"/>
            <a:ext cx="3751237" cy="1936298"/>
            <a:chOff x="4495800" y="1366507"/>
            <a:chExt cx="3751237" cy="1936298"/>
          </a:xfrm>
        </p:grpSpPr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FF87ADDE-BC5E-4A4E-9F46-119C20CDEEC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495800" y="1366507"/>
              <a:ext cx="37512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Input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9D6EA1A-AC4D-4974-B9B5-55661C90D068}"/>
                </a:ext>
              </a:extLst>
            </p:cNvPr>
            <p:cNvSpPr txBox="1"/>
            <p:nvPr/>
          </p:nvSpPr>
          <p:spPr>
            <a:xfrm>
              <a:off x="4780722" y="1825477"/>
              <a:ext cx="346631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latin typeface="Consolas" panose="020B0609020204030204" pitchFamily="49" charset="0"/>
                </a:rPr>
                <a:t>Expression: 2     + 3 - 5</a:t>
              </a:r>
            </a:p>
            <a:p>
              <a:r>
                <a:rPr lang="fr-FR" b="1" dirty="0">
                  <a:latin typeface="Consolas" panose="020B0609020204030204" pitchFamily="49" charset="0"/>
                </a:rPr>
                <a:t>     </a:t>
              </a:r>
              <a:r>
                <a:rPr lang="fr-FR" b="1" dirty="0" err="1">
                  <a:latin typeface="Consolas" panose="020B0609020204030204" pitchFamily="49" charset="0"/>
                </a:rPr>
                <a:t>Infix</a:t>
              </a:r>
              <a:r>
                <a:rPr lang="fr-FR" b="1" dirty="0">
                  <a:latin typeface="Consolas" panose="020B0609020204030204" pitchFamily="49" charset="0"/>
                </a:rPr>
                <a:t>: </a:t>
              </a:r>
            </a:p>
            <a:p>
              <a:r>
                <a:rPr lang="fr-FR" b="1" dirty="0">
                  <a:latin typeface="Consolas" panose="020B0609020204030204" pitchFamily="49" charset="0"/>
                </a:rPr>
                <a:t>   </a:t>
              </a:r>
              <a:r>
                <a:rPr lang="fr-FR" b="1" dirty="0" err="1">
                  <a:latin typeface="Consolas" panose="020B0609020204030204" pitchFamily="49" charset="0"/>
                </a:rPr>
                <a:t>Postfix</a:t>
              </a:r>
              <a:r>
                <a:rPr lang="fr-FR" b="1" dirty="0">
                  <a:latin typeface="Consolas" panose="020B0609020204030204" pitchFamily="49" charset="0"/>
                </a:rPr>
                <a:t>: </a:t>
              </a:r>
            </a:p>
            <a:p>
              <a:r>
                <a:rPr lang="fr-FR" b="1" dirty="0">
                  <a:latin typeface="Consolas" panose="020B0609020204030204" pitchFamily="49" charset="0"/>
                </a:rPr>
                <a:t>    </a:t>
              </a:r>
              <a:r>
                <a:rPr lang="fr-FR" b="1" dirty="0" err="1">
                  <a:latin typeface="Consolas" panose="020B0609020204030204" pitchFamily="49" charset="0"/>
                </a:rPr>
                <a:t>Prefix</a:t>
              </a:r>
              <a:r>
                <a:rPr lang="fr-FR" b="1" dirty="0">
                  <a:latin typeface="Consolas" panose="020B0609020204030204" pitchFamily="49" charset="0"/>
                </a:rPr>
                <a:t>: </a:t>
              </a:r>
            </a:p>
            <a:p>
              <a:r>
                <a:rPr lang="fr-FR" b="1" dirty="0">
                  <a:latin typeface="Consolas" panose="020B0609020204030204" pitchFamily="49" charset="0"/>
                </a:rPr>
                <a:t>     Value:</a:t>
              </a:r>
              <a:endParaRPr lang="en-US" b="1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66EF25-292B-41C1-9016-C9E9AFDF5CAE}"/>
              </a:ext>
            </a:extLst>
          </p:cNvPr>
          <p:cNvGrpSpPr/>
          <p:nvPr/>
        </p:nvGrpSpPr>
        <p:grpSpPr>
          <a:xfrm>
            <a:off x="1507998" y="1403499"/>
            <a:ext cx="3826002" cy="1937356"/>
            <a:chOff x="4174998" y="1403499"/>
            <a:chExt cx="3826002" cy="1937356"/>
          </a:xfrm>
        </p:grpSpPr>
        <p:sp>
          <p:nvSpPr>
            <p:cNvPr id="7" name="TextBox 6"/>
            <p:cNvSpPr txBox="1"/>
            <p:nvPr/>
          </p:nvSpPr>
          <p:spPr>
            <a:xfrm>
              <a:off x="4343400" y="1863527"/>
              <a:ext cx="3657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latin typeface="Consolas" panose="020B0609020204030204" pitchFamily="49" charset="0"/>
                </a:rPr>
                <a:t>Expression: 43 + 2 * 19</a:t>
              </a:r>
            </a:p>
            <a:p>
              <a:r>
                <a:rPr lang="fr-FR" b="1" dirty="0">
                  <a:latin typeface="Consolas" panose="020B0609020204030204" pitchFamily="49" charset="0"/>
                </a:rPr>
                <a:t>     </a:t>
              </a:r>
              <a:r>
                <a:rPr lang="fr-FR" b="1" dirty="0" err="1">
                  <a:latin typeface="Consolas" panose="020B0609020204030204" pitchFamily="49" charset="0"/>
                </a:rPr>
                <a:t>Infix</a:t>
              </a:r>
              <a:r>
                <a:rPr lang="fr-FR" b="1" dirty="0">
                  <a:latin typeface="Consolas" panose="020B0609020204030204" pitchFamily="49" charset="0"/>
                </a:rPr>
                <a:t>: </a:t>
              </a:r>
            </a:p>
            <a:p>
              <a:r>
                <a:rPr lang="fr-FR" b="1" dirty="0">
                  <a:latin typeface="Consolas" panose="020B0609020204030204" pitchFamily="49" charset="0"/>
                </a:rPr>
                <a:t>   </a:t>
              </a:r>
              <a:r>
                <a:rPr lang="fr-FR" b="1" dirty="0" err="1">
                  <a:latin typeface="Consolas" panose="020B0609020204030204" pitchFamily="49" charset="0"/>
                </a:rPr>
                <a:t>Postfix</a:t>
              </a:r>
              <a:r>
                <a:rPr lang="fr-FR" b="1" dirty="0">
                  <a:latin typeface="Consolas" panose="020B0609020204030204" pitchFamily="49" charset="0"/>
                </a:rPr>
                <a:t>: </a:t>
              </a:r>
            </a:p>
            <a:p>
              <a:r>
                <a:rPr lang="fr-FR" b="1" dirty="0">
                  <a:latin typeface="Consolas" panose="020B0609020204030204" pitchFamily="49" charset="0"/>
                </a:rPr>
                <a:t>    </a:t>
              </a:r>
              <a:r>
                <a:rPr lang="fr-FR" b="1" dirty="0" err="1">
                  <a:latin typeface="Consolas" panose="020B0609020204030204" pitchFamily="49" charset="0"/>
                </a:rPr>
                <a:t>Prefix</a:t>
              </a:r>
              <a:r>
                <a:rPr lang="fr-FR" b="1" dirty="0">
                  <a:latin typeface="Consolas" panose="020B0609020204030204" pitchFamily="49" charset="0"/>
                </a:rPr>
                <a:t>: </a:t>
              </a:r>
            </a:p>
            <a:p>
              <a:r>
                <a:rPr lang="fr-FR" b="1" dirty="0">
                  <a:latin typeface="Consolas" panose="020B0609020204030204" pitchFamily="49" charset="0"/>
                </a:rPr>
                <a:t>     Value:</a:t>
              </a:r>
              <a:endParaRPr lang="en-US" b="1" dirty="0">
                <a:latin typeface="Consolas" panose="020B0609020204030204" pitchFamily="49" charset="0"/>
              </a:endParaRPr>
            </a:p>
          </p:txBody>
        </p:sp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1C611B80-6966-48A5-B069-DDBA748EC13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174998" y="1403499"/>
              <a:ext cx="37512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Input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764D8E-B167-4384-98CF-8280A7305B55}"/>
              </a:ext>
            </a:extLst>
          </p:cNvPr>
          <p:cNvGrpSpPr/>
          <p:nvPr/>
        </p:nvGrpSpPr>
        <p:grpSpPr>
          <a:xfrm>
            <a:off x="4876800" y="1402313"/>
            <a:ext cx="4572000" cy="1940679"/>
            <a:chOff x="3962400" y="1402312"/>
            <a:chExt cx="4572000" cy="1940679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3953018-6CD8-42B8-827D-84396B2B609A}"/>
                </a:ext>
              </a:extLst>
            </p:cNvPr>
            <p:cNvGrpSpPr/>
            <p:nvPr/>
          </p:nvGrpSpPr>
          <p:grpSpPr>
            <a:xfrm>
              <a:off x="4519704" y="1402312"/>
              <a:ext cx="4014696" cy="1940679"/>
              <a:chOff x="481104" y="3581400"/>
              <a:chExt cx="4014696" cy="1940679"/>
            </a:xfrm>
          </p:grpSpPr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81104" y="3581400"/>
                <a:ext cx="4014696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19088" indent="-319088" algn="l" rtl="0" eaLnBrk="1" fontAlgn="base" hangingPunct="1">
                  <a:spcBef>
                    <a:spcPts val="700"/>
                  </a:spcBef>
                  <a:spcAft>
                    <a:spcPct val="0"/>
                  </a:spcAft>
                  <a:buClr>
                    <a:srgbClr val="333399"/>
                  </a:buClr>
                  <a:buSzPct val="80000"/>
                  <a:buFont typeface="Arial" panose="020B0604020202020204" pitchFamily="34" charset="0"/>
                  <a:buChar char="■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9763" indent="-273050" algn="l" rtl="0" eaLnBrk="1" fontAlgn="base" hangingPunct="1">
                  <a:spcBef>
                    <a:spcPts val="550"/>
                  </a:spcBef>
                  <a:spcAft>
                    <a:spcPct val="0"/>
                  </a:spcAft>
                  <a:buClr>
                    <a:srgbClr val="FF0000"/>
                  </a:buClr>
                  <a:buSzPct val="80000"/>
                  <a:buFont typeface="Arial" panose="020B0604020202020204" pitchFamily="34" charset="0"/>
                  <a:buChar char="■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333399"/>
                  </a:buClr>
                  <a:buSzPct val="80000"/>
                  <a:buFont typeface="Arial" panose="020B0604020202020204" pitchFamily="34" charset="0"/>
                  <a:buChar char="■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333399"/>
                  </a:buClr>
                  <a:buSzPct val="80000"/>
                  <a:buFont typeface="Arial" panose="020B0604020202020204" pitchFamily="34" charset="0"/>
                  <a:buChar char="■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333399"/>
                  </a:buClr>
                  <a:buSzPct val="80000"/>
                  <a:buFont typeface="Arial" panose="020B0604020202020204" pitchFamily="34" charset="0"/>
                  <a:buChar char="■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Output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62000" y="4044751"/>
                <a:ext cx="36576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>
                    <a:latin typeface="Consolas" panose="020B0609020204030204" pitchFamily="49" charset="0"/>
                  </a:rPr>
                  <a:t>Expression: 43 + 2 * 19</a:t>
                </a:r>
              </a:p>
              <a:p>
                <a:r>
                  <a:rPr lang="fr-FR" b="1" dirty="0">
                    <a:latin typeface="Consolas" panose="020B0609020204030204" pitchFamily="49" charset="0"/>
                  </a:rPr>
                  <a:t>     </a:t>
                </a:r>
                <a:r>
                  <a:rPr lang="fr-FR" b="1" dirty="0" err="1">
                    <a:latin typeface="Consolas" panose="020B0609020204030204" pitchFamily="49" charset="0"/>
                  </a:rPr>
                  <a:t>Infix</a:t>
                </a:r>
                <a:r>
                  <a:rPr lang="fr-FR" b="1" dirty="0">
                    <a:latin typeface="Consolas" panose="020B0609020204030204" pitchFamily="49" charset="0"/>
                  </a:rPr>
                  <a:t>: 43 + 2 * 19 </a:t>
                </a:r>
              </a:p>
              <a:p>
                <a:r>
                  <a:rPr lang="fr-FR" b="1" dirty="0">
                    <a:latin typeface="Consolas" panose="020B0609020204030204" pitchFamily="49" charset="0"/>
                  </a:rPr>
                  <a:t>   </a:t>
                </a:r>
                <a:r>
                  <a:rPr lang="fr-FR" b="1" dirty="0" err="1">
                    <a:latin typeface="Consolas" panose="020B0609020204030204" pitchFamily="49" charset="0"/>
                  </a:rPr>
                  <a:t>Postfix</a:t>
                </a:r>
                <a:r>
                  <a:rPr lang="fr-FR" b="1" dirty="0">
                    <a:latin typeface="Consolas" panose="020B0609020204030204" pitchFamily="49" charset="0"/>
                  </a:rPr>
                  <a:t>: 43 2 19 * + </a:t>
                </a:r>
              </a:p>
              <a:p>
                <a:r>
                  <a:rPr lang="fr-FR" b="1" dirty="0">
                    <a:latin typeface="Consolas" panose="020B0609020204030204" pitchFamily="49" charset="0"/>
                  </a:rPr>
                  <a:t>    </a:t>
                </a:r>
                <a:r>
                  <a:rPr lang="fr-FR" b="1" dirty="0" err="1">
                    <a:latin typeface="Consolas" panose="020B0609020204030204" pitchFamily="49" charset="0"/>
                  </a:rPr>
                  <a:t>Prefix</a:t>
                </a:r>
                <a:r>
                  <a:rPr lang="fr-FR" b="1" dirty="0">
                    <a:latin typeface="Consolas" panose="020B0609020204030204" pitchFamily="49" charset="0"/>
                  </a:rPr>
                  <a:t>: + 43 * 2 19 </a:t>
                </a:r>
              </a:p>
              <a:p>
                <a:r>
                  <a:rPr lang="fr-FR" b="1" dirty="0">
                    <a:latin typeface="Consolas" panose="020B0609020204030204" pitchFamily="49" charset="0"/>
                  </a:rPr>
                  <a:t>     Value: 81</a:t>
                </a:r>
                <a:endParaRPr lang="en-US" b="1" dirty="0"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D0D04E4A-BE1B-441F-8AF9-C5686A95DE90}"/>
                </a:ext>
              </a:extLst>
            </p:cNvPr>
            <p:cNvSpPr/>
            <p:nvPr/>
          </p:nvSpPr>
          <p:spPr>
            <a:xfrm>
              <a:off x="3962400" y="2514600"/>
              <a:ext cx="762000" cy="42748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1A1AB7D-6551-4366-9162-20EBFBED436D}"/>
              </a:ext>
            </a:extLst>
          </p:cNvPr>
          <p:cNvGrpSpPr/>
          <p:nvPr/>
        </p:nvGrpSpPr>
        <p:grpSpPr>
          <a:xfrm>
            <a:off x="4876801" y="3575250"/>
            <a:ext cx="4308541" cy="1940679"/>
            <a:chOff x="3962400" y="3575249"/>
            <a:chExt cx="4308541" cy="194067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3BB079B-E72C-46E6-9574-35FA1D080D43}"/>
                </a:ext>
              </a:extLst>
            </p:cNvPr>
            <p:cNvGrpSpPr/>
            <p:nvPr/>
          </p:nvGrpSpPr>
          <p:grpSpPr>
            <a:xfrm>
              <a:off x="4519704" y="3575249"/>
              <a:ext cx="3751237" cy="1940679"/>
              <a:chOff x="4499826" y="3575249"/>
              <a:chExt cx="3751237" cy="1940679"/>
            </a:xfrm>
          </p:grpSpPr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5DF48E89-7F1B-4F41-977D-CD6ECD97313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499826" y="3575249"/>
                <a:ext cx="3751237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19088" indent="-319088" algn="l" rtl="0" eaLnBrk="1" fontAlgn="base" hangingPunct="1">
                  <a:spcBef>
                    <a:spcPts val="700"/>
                  </a:spcBef>
                  <a:spcAft>
                    <a:spcPct val="0"/>
                  </a:spcAft>
                  <a:buClr>
                    <a:srgbClr val="333399"/>
                  </a:buClr>
                  <a:buSzPct val="80000"/>
                  <a:buFont typeface="Arial" panose="020B0604020202020204" pitchFamily="34" charset="0"/>
                  <a:buChar char="■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9763" indent="-273050" algn="l" rtl="0" eaLnBrk="1" fontAlgn="base" hangingPunct="1">
                  <a:spcBef>
                    <a:spcPts val="550"/>
                  </a:spcBef>
                  <a:spcAft>
                    <a:spcPct val="0"/>
                  </a:spcAft>
                  <a:buClr>
                    <a:srgbClr val="FF0000"/>
                  </a:buClr>
                  <a:buSzPct val="80000"/>
                  <a:buFont typeface="Arial" panose="020B0604020202020204" pitchFamily="34" charset="0"/>
                  <a:buChar char="■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333399"/>
                  </a:buClr>
                  <a:buSzPct val="80000"/>
                  <a:buFont typeface="Arial" panose="020B0604020202020204" pitchFamily="34" charset="0"/>
                  <a:buChar char="■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333399"/>
                  </a:buClr>
                  <a:buSzPct val="80000"/>
                  <a:buFont typeface="Arial" panose="020B0604020202020204" pitchFamily="34" charset="0"/>
                  <a:buChar char="■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333399"/>
                  </a:buClr>
                  <a:buSzPct val="80000"/>
                  <a:buFont typeface="Arial" panose="020B0604020202020204" pitchFamily="34" charset="0"/>
                  <a:buChar char="■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Output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96B2901-92D6-45EB-9A20-6C1C647EEE55}"/>
                  </a:ext>
                </a:extLst>
              </p:cNvPr>
              <p:cNvSpPr txBox="1"/>
              <p:nvPr/>
            </p:nvSpPr>
            <p:spPr>
              <a:xfrm>
                <a:off x="4780722" y="4038600"/>
                <a:ext cx="3466315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>
                    <a:latin typeface="Consolas" panose="020B0609020204030204" pitchFamily="49" charset="0"/>
                  </a:rPr>
                  <a:t>Expression: 2     + 3 - 5</a:t>
                </a:r>
              </a:p>
              <a:p>
                <a:r>
                  <a:rPr lang="fr-FR" b="1" dirty="0">
                    <a:latin typeface="Consolas" panose="020B0609020204030204" pitchFamily="49" charset="0"/>
                  </a:rPr>
                  <a:t>     </a:t>
                </a:r>
                <a:r>
                  <a:rPr lang="fr-FR" b="1" dirty="0" err="1">
                    <a:latin typeface="Consolas" panose="020B0609020204030204" pitchFamily="49" charset="0"/>
                  </a:rPr>
                  <a:t>Infix</a:t>
                </a:r>
                <a:r>
                  <a:rPr lang="fr-FR" b="1" dirty="0">
                    <a:latin typeface="Consolas" panose="020B0609020204030204" pitchFamily="49" charset="0"/>
                  </a:rPr>
                  <a:t>: 2 + 3 - 5 </a:t>
                </a:r>
              </a:p>
              <a:p>
                <a:r>
                  <a:rPr lang="fr-FR" b="1" dirty="0">
                    <a:latin typeface="Consolas" panose="020B0609020204030204" pitchFamily="49" charset="0"/>
                  </a:rPr>
                  <a:t>   </a:t>
                </a:r>
                <a:r>
                  <a:rPr lang="fr-FR" b="1" dirty="0" err="1">
                    <a:latin typeface="Consolas" panose="020B0609020204030204" pitchFamily="49" charset="0"/>
                  </a:rPr>
                  <a:t>Postfix</a:t>
                </a:r>
                <a:r>
                  <a:rPr lang="fr-FR" b="1" dirty="0">
                    <a:latin typeface="Consolas" panose="020B0609020204030204" pitchFamily="49" charset="0"/>
                  </a:rPr>
                  <a:t>: 2 3 + 5 - </a:t>
                </a:r>
              </a:p>
              <a:p>
                <a:r>
                  <a:rPr lang="fr-FR" b="1" dirty="0">
                    <a:latin typeface="Consolas" panose="020B0609020204030204" pitchFamily="49" charset="0"/>
                  </a:rPr>
                  <a:t>    </a:t>
                </a:r>
                <a:r>
                  <a:rPr lang="fr-FR" b="1" dirty="0" err="1">
                    <a:latin typeface="Consolas" panose="020B0609020204030204" pitchFamily="49" charset="0"/>
                  </a:rPr>
                  <a:t>Prefix</a:t>
                </a:r>
                <a:r>
                  <a:rPr lang="fr-FR" b="1" dirty="0">
                    <a:latin typeface="Consolas" panose="020B0609020204030204" pitchFamily="49" charset="0"/>
                  </a:rPr>
                  <a:t>: - + 2 3 5 </a:t>
                </a:r>
              </a:p>
              <a:p>
                <a:r>
                  <a:rPr lang="fr-FR" b="1" dirty="0">
                    <a:latin typeface="Consolas" panose="020B0609020204030204" pitchFamily="49" charset="0"/>
                  </a:rPr>
                  <a:t>     Value: 0</a:t>
                </a:r>
                <a:endParaRPr lang="en-US" b="1" dirty="0"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0ACCF7AE-9761-4F4B-8B06-38970A4E2C2E}"/>
                </a:ext>
              </a:extLst>
            </p:cNvPr>
            <p:cNvSpPr/>
            <p:nvPr/>
          </p:nvSpPr>
          <p:spPr>
            <a:xfrm>
              <a:off x="3962400" y="4677920"/>
              <a:ext cx="762000" cy="42748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80D64D7-6483-486D-9106-E93FECB6993C}"/>
              </a:ext>
            </a:extLst>
          </p:cNvPr>
          <p:cNvSpPr/>
          <p:nvPr/>
        </p:nvSpPr>
        <p:spPr>
          <a:xfrm>
            <a:off x="6113720" y="4330551"/>
            <a:ext cx="2690037" cy="303169"/>
          </a:xfrm>
          <a:prstGeom prst="roundRect">
            <a:avLst/>
          </a:pr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6D2FA07-22A0-43DD-BCD5-A26B5C3F39A9}"/>
              </a:ext>
            </a:extLst>
          </p:cNvPr>
          <p:cNvGrpSpPr/>
          <p:nvPr/>
        </p:nvGrpSpPr>
        <p:grpSpPr>
          <a:xfrm>
            <a:off x="5181601" y="5249333"/>
            <a:ext cx="3350597" cy="1132022"/>
            <a:chOff x="5181601" y="5249333"/>
            <a:chExt cx="3350597" cy="11320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A8AA971-B748-4172-9C9E-6A4CE2F81B71}"/>
                </a:ext>
              </a:extLst>
            </p:cNvPr>
            <p:cNvSpPr/>
            <p:nvPr/>
          </p:nvSpPr>
          <p:spPr>
            <a:xfrm>
              <a:off x="5181601" y="6012023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Why</a:t>
              </a:r>
              <a:r>
                <a:rPr lang="fr-FR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not </a:t>
              </a:r>
              <a:r>
                <a:rPr lang="fr-FR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Prefix</a:t>
              </a:r>
              <a:r>
                <a:rPr lang="fr-FR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: + 2 - 3 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7517C58-8EDD-4EC0-A751-2F5132E7F0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67740" y="5249333"/>
              <a:ext cx="200616" cy="876045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503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57F4-8BB4-45B4-B4EB-24734223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ExpressionManager</a:t>
            </a:r>
            <a:r>
              <a:rPr lang="en-US" dirty="0"/>
              <a:t> Class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61C31-E95B-4A13-BE2F-BCD6B234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61F4-53E7-4638-B664-9C230D4F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150B4C-E159-4EF3-83B2-790754C314A7}"/>
              </a:ext>
            </a:extLst>
          </p:cNvPr>
          <p:cNvSpPr/>
          <p:nvPr/>
        </p:nvSpPr>
        <p:spPr>
          <a:xfrm>
            <a:off x="5257800" y="1323472"/>
            <a:ext cx="4191000" cy="5365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03A6C1-4183-407C-AE72-41F56993B32D}"/>
              </a:ext>
            </a:extLst>
          </p:cNvPr>
          <p:cNvSpPr/>
          <p:nvPr/>
        </p:nvSpPr>
        <p:spPr>
          <a:xfrm>
            <a:off x="5410200" y="1397198"/>
            <a:ext cx="40386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class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ExpressionManager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: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   public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ExpressionManagerInterface</a:t>
            </a:r>
            <a:endParaRPr lang="en-US" sz="14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private: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string expression_;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std::vector&lt;string&gt;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inFix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_;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std::vector&lt;string&gt;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postFix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_;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std::vector&lt;string&gt;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preFix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_;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string operators = "([{ -+  */% ";</a:t>
            </a:r>
          </a:p>
          <a:p>
            <a:endParaRPr lang="en-US" sz="14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public: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ExpressionManager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(string exp) :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     expression_(exp) { }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~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ExpressionManager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4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virtual int value(void);</a:t>
            </a:r>
          </a:p>
          <a:p>
            <a:endParaRPr lang="en-US" sz="10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virtual string infix(void);</a:t>
            </a:r>
          </a:p>
          <a:p>
            <a:endParaRPr lang="en-US" sz="10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virtual string postfix(void);</a:t>
            </a:r>
          </a:p>
          <a:p>
            <a:endParaRPr lang="en-US" sz="10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virtual string prefix(void);</a:t>
            </a:r>
          </a:p>
          <a:p>
            <a:endParaRPr lang="en-US" sz="10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virtual string toString(void) const;</a:t>
            </a:r>
          </a:p>
          <a:p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864EE7-917B-4707-B73C-72CAD1E3984C}"/>
              </a:ext>
            </a:extLst>
          </p:cNvPr>
          <p:cNvSpPr txBox="1"/>
          <p:nvPr/>
        </p:nvSpPr>
        <p:spPr>
          <a:xfrm>
            <a:off x="1295400" y="3223737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Expression: 43 + 2 * 19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</a:t>
            </a:r>
            <a:r>
              <a:rPr lang="fr-FR" b="1" dirty="0" err="1">
                <a:latin typeface="Consolas" panose="020B0609020204030204" pitchFamily="49" charset="0"/>
              </a:rPr>
              <a:t>Infix</a:t>
            </a:r>
            <a:r>
              <a:rPr lang="fr-FR" b="1" dirty="0">
                <a:latin typeface="Consolas" panose="020B0609020204030204" pitchFamily="49" charset="0"/>
              </a:rPr>
              <a:t>:</a:t>
            </a:r>
          </a:p>
          <a:p>
            <a:r>
              <a:rPr lang="fr-FR" b="1" dirty="0">
                <a:latin typeface="Consolas" panose="020B0609020204030204" pitchFamily="49" charset="0"/>
              </a:rPr>
              <a:t>   </a:t>
            </a:r>
            <a:r>
              <a:rPr lang="fr-FR" b="1" dirty="0" err="1">
                <a:latin typeface="Consolas" panose="020B0609020204030204" pitchFamily="49" charset="0"/>
              </a:rPr>
              <a:t>Postfix</a:t>
            </a:r>
            <a:r>
              <a:rPr lang="fr-FR" b="1" dirty="0">
                <a:latin typeface="Consolas" panose="020B0609020204030204" pitchFamily="49" charset="0"/>
              </a:rPr>
              <a:t>: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</a:t>
            </a:r>
            <a:r>
              <a:rPr lang="fr-FR" b="1" dirty="0" err="1">
                <a:latin typeface="Consolas" panose="020B0609020204030204" pitchFamily="49" charset="0"/>
              </a:rPr>
              <a:t>Prefix</a:t>
            </a:r>
            <a:r>
              <a:rPr lang="fr-FR" b="1" dirty="0">
                <a:latin typeface="Consolas" panose="020B0609020204030204" pitchFamily="49" charset="0"/>
              </a:rPr>
              <a:t>: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Value: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D9275CA-DA87-44B6-9D2D-70BC33207896}"/>
              </a:ext>
            </a:extLst>
          </p:cNvPr>
          <p:cNvSpPr/>
          <p:nvPr/>
        </p:nvSpPr>
        <p:spPr>
          <a:xfrm>
            <a:off x="4403559" y="2430379"/>
            <a:ext cx="4267653" cy="1536078"/>
          </a:xfrm>
          <a:custGeom>
            <a:avLst/>
            <a:gdLst>
              <a:gd name="connsiteX0" fmla="*/ 0 w 4267653"/>
              <a:gd name="connsiteY0" fmla="*/ 974558 h 1536078"/>
              <a:gd name="connsiteX1" fmla="*/ 2286000 w 4267653"/>
              <a:gd name="connsiteY1" fmla="*/ 1528010 h 1536078"/>
              <a:gd name="connsiteX2" fmla="*/ 4235116 w 4267653"/>
              <a:gd name="connsiteY2" fmla="*/ 601579 h 1536078"/>
              <a:gd name="connsiteX3" fmla="*/ 3320716 w 4267653"/>
              <a:gd name="connsiteY3" fmla="*/ 0 h 153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7653" h="1536078">
                <a:moveTo>
                  <a:pt x="0" y="974558"/>
                </a:moveTo>
                <a:cubicBezTo>
                  <a:pt x="790073" y="1282365"/>
                  <a:pt x="1580147" y="1590173"/>
                  <a:pt x="2286000" y="1528010"/>
                </a:cubicBezTo>
                <a:cubicBezTo>
                  <a:pt x="2991853" y="1465847"/>
                  <a:pt x="4062663" y="856247"/>
                  <a:pt x="4235116" y="601579"/>
                </a:cubicBezTo>
                <a:cubicBezTo>
                  <a:pt x="4407569" y="346911"/>
                  <a:pt x="3864142" y="173455"/>
                  <a:pt x="3320716" y="0"/>
                </a:cubicBezTo>
              </a:path>
            </a:pathLst>
          </a:custGeom>
          <a:noFill/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E457050-9D49-4E40-A0BB-E8C7554DF27D}"/>
              </a:ext>
            </a:extLst>
          </p:cNvPr>
          <p:cNvSpPr/>
          <p:nvPr/>
        </p:nvSpPr>
        <p:spPr>
          <a:xfrm>
            <a:off x="2777067" y="2060666"/>
            <a:ext cx="6164174" cy="3121129"/>
          </a:xfrm>
          <a:custGeom>
            <a:avLst/>
            <a:gdLst>
              <a:gd name="connsiteX0" fmla="*/ 0 w 6164174"/>
              <a:gd name="connsiteY0" fmla="*/ 1642091 h 3121129"/>
              <a:gd name="connsiteX1" fmla="*/ 4572000 w 6164174"/>
              <a:gd name="connsiteY1" fmla="*/ 3109646 h 3121129"/>
              <a:gd name="connsiteX2" fmla="*/ 6163733 w 6164174"/>
              <a:gd name="connsiteY2" fmla="*/ 942179 h 3121129"/>
              <a:gd name="connsiteX3" fmla="*/ 4459111 w 6164174"/>
              <a:gd name="connsiteY3" fmla="*/ 16491 h 3121129"/>
              <a:gd name="connsiteX4" fmla="*/ 4030133 w 6164174"/>
              <a:gd name="connsiteY4" fmla="*/ 366446 h 3121129"/>
              <a:gd name="connsiteX5" fmla="*/ 4368800 w 6164174"/>
              <a:gd name="connsiteY5" fmla="*/ 592224 h 3121129"/>
              <a:gd name="connsiteX6" fmla="*/ 4131733 w 6164174"/>
              <a:gd name="connsiteY6" fmla="*/ 1393735 h 3121129"/>
              <a:gd name="connsiteX7" fmla="*/ 1591733 w 6164174"/>
              <a:gd name="connsiteY7" fmla="*/ 1608224 h 312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64174" h="3121129">
                <a:moveTo>
                  <a:pt x="0" y="1642091"/>
                </a:moveTo>
                <a:cubicBezTo>
                  <a:pt x="1772355" y="2434194"/>
                  <a:pt x="3544711" y="3226298"/>
                  <a:pt x="4572000" y="3109646"/>
                </a:cubicBezTo>
                <a:cubicBezTo>
                  <a:pt x="5599289" y="2992994"/>
                  <a:pt x="6182548" y="1457705"/>
                  <a:pt x="6163733" y="942179"/>
                </a:cubicBezTo>
                <a:cubicBezTo>
                  <a:pt x="6144918" y="426653"/>
                  <a:pt x="4814711" y="112446"/>
                  <a:pt x="4459111" y="16491"/>
                </a:cubicBezTo>
                <a:cubicBezTo>
                  <a:pt x="4103511" y="-79464"/>
                  <a:pt x="4045185" y="270491"/>
                  <a:pt x="4030133" y="366446"/>
                </a:cubicBezTo>
                <a:cubicBezTo>
                  <a:pt x="4015081" y="462401"/>
                  <a:pt x="4351867" y="421009"/>
                  <a:pt x="4368800" y="592224"/>
                </a:cubicBezTo>
                <a:cubicBezTo>
                  <a:pt x="4385733" y="763439"/>
                  <a:pt x="4594578" y="1224402"/>
                  <a:pt x="4131733" y="1393735"/>
                </a:cubicBezTo>
                <a:cubicBezTo>
                  <a:pt x="3668889" y="1563068"/>
                  <a:pt x="2630311" y="1585646"/>
                  <a:pt x="1591733" y="1608224"/>
                </a:cubicBezTo>
              </a:path>
            </a:pathLst>
          </a:custGeom>
          <a:noFill/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1F9D0BB-F72E-40DA-AF78-F0C93A2DF5AE}"/>
              </a:ext>
            </a:extLst>
          </p:cNvPr>
          <p:cNvSpPr/>
          <p:nvPr/>
        </p:nvSpPr>
        <p:spPr>
          <a:xfrm>
            <a:off x="2815390" y="1676959"/>
            <a:ext cx="6416595" cy="3920831"/>
          </a:xfrm>
          <a:custGeom>
            <a:avLst/>
            <a:gdLst>
              <a:gd name="connsiteX0" fmla="*/ 0 w 6416595"/>
              <a:gd name="connsiteY0" fmla="*/ 2329558 h 3920831"/>
              <a:gd name="connsiteX1" fmla="*/ 4668253 w 6416595"/>
              <a:gd name="connsiteY1" fmla="*/ 3917726 h 3920831"/>
              <a:gd name="connsiteX2" fmla="*/ 6400800 w 6416595"/>
              <a:gd name="connsiteY2" fmla="*/ 1968610 h 3920831"/>
              <a:gd name="connsiteX3" fmla="*/ 5438274 w 6416595"/>
              <a:gd name="connsiteY3" fmla="*/ 79653 h 3920831"/>
              <a:gd name="connsiteX4" fmla="*/ 3958390 w 6416595"/>
              <a:gd name="connsiteY4" fmla="*/ 404505 h 3920831"/>
              <a:gd name="connsiteX5" fmla="*/ 4620127 w 6416595"/>
              <a:gd name="connsiteY5" fmla="*/ 885768 h 3920831"/>
              <a:gd name="connsiteX6" fmla="*/ 4981074 w 6416595"/>
              <a:gd name="connsiteY6" fmla="*/ 1174526 h 3920831"/>
              <a:gd name="connsiteX7" fmla="*/ 4752474 w 6416595"/>
              <a:gd name="connsiteY7" fmla="*/ 1715947 h 3920831"/>
              <a:gd name="connsiteX8" fmla="*/ 1515979 w 6416595"/>
              <a:gd name="connsiteY8" fmla="*/ 2281431 h 392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16595" h="3920831">
                <a:moveTo>
                  <a:pt x="0" y="2329558"/>
                </a:moveTo>
                <a:cubicBezTo>
                  <a:pt x="1800726" y="3153721"/>
                  <a:pt x="3601453" y="3977884"/>
                  <a:pt x="4668253" y="3917726"/>
                </a:cubicBezTo>
                <a:cubicBezTo>
                  <a:pt x="5735053" y="3857568"/>
                  <a:pt x="6272463" y="2608289"/>
                  <a:pt x="6400800" y="1968610"/>
                </a:cubicBezTo>
                <a:cubicBezTo>
                  <a:pt x="6529137" y="1328931"/>
                  <a:pt x="5845342" y="340337"/>
                  <a:pt x="5438274" y="79653"/>
                </a:cubicBezTo>
                <a:cubicBezTo>
                  <a:pt x="5031206" y="-181031"/>
                  <a:pt x="4094748" y="270152"/>
                  <a:pt x="3958390" y="404505"/>
                </a:cubicBezTo>
                <a:cubicBezTo>
                  <a:pt x="3822032" y="538857"/>
                  <a:pt x="4449680" y="757431"/>
                  <a:pt x="4620127" y="885768"/>
                </a:cubicBezTo>
                <a:cubicBezTo>
                  <a:pt x="4790574" y="1014105"/>
                  <a:pt x="4959016" y="1036163"/>
                  <a:pt x="4981074" y="1174526"/>
                </a:cubicBezTo>
                <a:cubicBezTo>
                  <a:pt x="5003132" y="1312889"/>
                  <a:pt x="5329990" y="1531463"/>
                  <a:pt x="4752474" y="1715947"/>
                </a:cubicBezTo>
                <a:cubicBezTo>
                  <a:pt x="4174958" y="1900431"/>
                  <a:pt x="2845468" y="2090931"/>
                  <a:pt x="1515979" y="2281431"/>
                </a:cubicBezTo>
              </a:path>
            </a:pathLst>
          </a:custGeom>
          <a:noFill/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ine Callout 1 5">
            <a:extLst>
              <a:ext uri="{FF2B5EF4-FFF2-40B4-BE49-F238E27FC236}">
                <a16:creationId xmlns:a16="http://schemas.microsoft.com/office/drawing/2014/main" id="{0C2CC16D-2932-44AF-987B-3027B39265B1}"/>
              </a:ext>
            </a:extLst>
          </p:cNvPr>
          <p:cNvSpPr/>
          <p:nvPr/>
        </p:nvSpPr>
        <p:spPr>
          <a:xfrm>
            <a:off x="1351123" y="1371956"/>
            <a:ext cx="3363913" cy="776571"/>
          </a:xfrm>
          <a:prstGeom prst="borderCallout1">
            <a:avLst>
              <a:gd name="adj1" fmla="val 51392"/>
              <a:gd name="adj2" fmla="val 100419"/>
              <a:gd name="adj3" fmla="val 54111"/>
              <a:gd name="adj4" fmla="val 1386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latin typeface="Comic Sans MS" panose="030F0702030302020204" pitchFamily="66" charset="0"/>
              </a:rPr>
              <a:t>Inherits from </a:t>
            </a:r>
            <a:r>
              <a:rPr lang="en-US" dirty="0" err="1">
                <a:solidFill>
                  <a:schemeClr val="tx2"/>
                </a:solidFill>
                <a:latin typeface="Comic Sans MS" panose="030F0702030302020204" pitchFamily="66" charset="0"/>
              </a:rPr>
              <a:t>ExpressionManagerInterface</a:t>
            </a:r>
            <a:endParaRPr lang="en-US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Line Callout 1 5">
            <a:extLst>
              <a:ext uri="{FF2B5EF4-FFF2-40B4-BE49-F238E27FC236}">
                <a16:creationId xmlns:a16="http://schemas.microsoft.com/office/drawing/2014/main" id="{4B27FE77-B592-413E-ABAA-6626EEE66025}"/>
              </a:ext>
            </a:extLst>
          </p:cNvPr>
          <p:cNvSpPr/>
          <p:nvPr/>
        </p:nvSpPr>
        <p:spPr>
          <a:xfrm>
            <a:off x="1677358" y="2267031"/>
            <a:ext cx="2630601" cy="745014"/>
          </a:xfrm>
          <a:prstGeom prst="borderCallout1">
            <a:avLst>
              <a:gd name="adj1" fmla="val 50123"/>
              <a:gd name="adj2" fmla="val 99249"/>
              <a:gd name="adj3" fmla="val 132012"/>
              <a:gd name="adj4" fmla="val 1559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latin typeface="Comic Sans MS" panose="030F0702030302020204" pitchFamily="66" charset="0"/>
              </a:rPr>
              <a:t>Index/4 is the operator precedence.</a:t>
            </a:r>
          </a:p>
        </p:txBody>
      </p:sp>
      <p:sp>
        <p:nvSpPr>
          <p:cNvPr id="16" name="Line Callout 1 5">
            <a:extLst>
              <a:ext uri="{FF2B5EF4-FFF2-40B4-BE49-F238E27FC236}">
                <a16:creationId xmlns:a16="http://schemas.microsoft.com/office/drawing/2014/main" id="{6E64CF3D-54FE-4199-B2F5-83A6E26EB98A}"/>
              </a:ext>
            </a:extLst>
          </p:cNvPr>
          <p:cNvSpPr/>
          <p:nvPr/>
        </p:nvSpPr>
        <p:spPr>
          <a:xfrm>
            <a:off x="1268820" y="4912757"/>
            <a:ext cx="3363913" cy="838200"/>
          </a:xfrm>
          <a:prstGeom prst="borderCallout1">
            <a:avLst>
              <a:gd name="adj1" fmla="val 51392"/>
              <a:gd name="adj2" fmla="val 100419"/>
              <a:gd name="adj3" fmla="val 25801"/>
              <a:gd name="adj4" fmla="val 1310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latin typeface="Comic Sans MS" panose="030F0702030302020204" pitchFamily="66" charset="0"/>
              </a:rPr>
              <a:t>Infix checks for balance and invalid operators/operands.</a:t>
            </a:r>
          </a:p>
        </p:txBody>
      </p:sp>
      <p:sp>
        <p:nvSpPr>
          <p:cNvPr id="17" name="Line Callout 1 5">
            <a:extLst>
              <a:ext uri="{FF2B5EF4-FFF2-40B4-BE49-F238E27FC236}">
                <a16:creationId xmlns:a16="http://schemas.microsoft.com/office/drawing/2014/main" id="{E67D5099-121E-4FDB-A7C9-6BE2268E6DB1}"/>
              </a:ext>
            </a:extLst>
          </p:cNvPr>
          <p:cNvSpPr/>
          <p:nvPr/>
        </p:nvSpPr>
        <p:spPr>
          <a:xfrm>
            <a:off x="1268820" y="5841051"/>
            <a:ext cx="3363913" cy="550097"/>
          </a:xfrm>
          <a:prstGeom prst="borderCallout1">
            <a:avLst>
              <a:gd name="adj1" fmla="val 51392"/>
              <a:gd name="adj2" fmla="val 100419"/>
              <a:gd name="adj3" fmla="val -18242"/>
              <a:gd name="adj4" fmla="val 1322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latin typeface="Comic Sans MS" panose="030F0702030302020204" pitchFamily="66" charset="0"/>
              </a:rPr>
              <a:t>Return Postfix and Prefix expressions.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621D4-AECA-4F04-B088-1DC690861917}"/>
              </a:ext>
            </a:extLst>
          </p:cNvPr>
          <p:cNvSpPr/>
          <p:nvPr/>
        </p:nvSpPr>
        <p:spPr>
          <a:xfrm>
            <a:off x="2795409" y="3499676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43 + 2 * 19 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491E54-F095-4A56-8844-E13238B486CC}"/>
              </a:ext>
            </a:extLst>
          </p:cNvPr>
          <p:cNvSpPr/>
          <p:nvPr/>
        </p:nvSpPr>
        <p:spPr>
          <a:xfrm>
            <a:off x="2795409" y="3776167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43 2 19 * +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290BC-8D35-4484-A56D-BFCAAB4275A9}"/>
              </a:ext>
            </a:extLst>
          </p:cNvPr>
          <p:cNvSpPr/>
          <p:nvPr/>
        </p:nvSpPr>
        <p:spPr>
          <a:xfrm>
            <a:off x="2795409" y="4052658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+ 43 * 2 19 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00208D-05BD-4673-B8E6-03B7B55643AA}"/>
              </a:ext>
            </a:extLst>
          </p:cNvPr>
          <p:cNvSpPr/>
          <p:nvPr/>
        </p:nvSpPr>
        <p:spPr>
          <a:xfrm>
            <a:off x="2795408" y="4329148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4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7" grpId="0"/>
      <p:bldP spid="11" grpId="0"/>
      <p:bldP spid="13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57F4-8BB4-45B4-B4EB-24734223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ExpressionManager</a:t>
            </a:r>
            <a:r>
              <a:rPr lang="en-US" dirty="0"/>
              <a:t> Class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61C31-E95B-4A13-BE2F-BCD6B234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61F4-53E7-4638-B664-9C230D4F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864EE7-917B-4707-B73C-72CAD1E3984C}"/>
              </a:ext>
            </a:extLst>
          </p:cNvPr>
          <p:cNvSpPr txBox="1"/>
          <p:nvPr/>
        </p:nvSpPr>
        <p:spPr>
          <a:xfrm>
            <a:off x="1295399" y="1371600"/>
            <a:ext cx="4288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43   +   2   *   19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</a:t>
            </a:r>
            <a:r>
              <a:rPr lang="fr-FR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Infix</a:t>
            </a: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fr-FR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Postfix</a:t>
            </a: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</a:t>
            </a:r>
            <a:r>
              <a:rPr lang="fr-FR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Prefix</a:t>
            </a: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Value:</a:t>
            </a: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17" name="Line Callout 1 5">
            <a:extLst>
              <a:ext uri="{FF2B5EF4-FFF2-40B4-BE49-F238E27FC236}">
                <a16:creationId xmlns:a16="http://schemas.microsoft.com/office/drawing/2014/main" id="{E67D5099-121E-4FDB-A7C9-6BE2268E6DB1}"/>
              </a:ext>
            </a:extLst>
          </p:cNvPr>
          <p:cNvSpPr/>
          <p:nvPr/>
        </p:nvSpPr>
        <p:spPr>
          <a:xfrm>
            <a:off x="1268820" y="5552949"/>
            <a:ext cx="3363913" cy="838200"/>
          </a:xfrm>
          <a:prstGeom prst="borderCallout1">
            <a:avLst>
              <a:gd name="adj1" fmla="val 51392"/>
              <a:gd name="adj2" fmla="val 100419"/>
              <a:gd name="adj3" fmla="val 87683"/>
              <a:gd name="adj4" fmla="val 137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onsolas" panose="020B0609020204030204" pitchFamily="49" charset="0"/>
              </a:rPr>
              <a:t>prefix</a:t>
            </a:r>
            <a:r>
              <a:rPr lang="en-US" dirty="0">
                <a:solidFill>
                  <a:prstClr val="white"/>
                </a:solidFill>
                <a:latin typeface="Arial"/>
              </a:rPr>
              <a:t> conversion is "similar" to postfix.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621D4-AECA-4F04-B088-1DC690861917}"/>
              </a:ext>
            </a:extLst>
          </p:cNvPr>
          <p:cNvSpPr/>
          <p:nvPr/>
        </p:nvSpPr>
        <p:spPr>
          <a:xfrm>
            <a:off x="2795409" y="1647539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43 + 2 * 19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491E54-F095-4A56-8844-E13238B486CC}"/>
              </a:ext>
            </a:extLst>
          </p:cNvPr>
          <p:cNvSpPr/>
          <p:nvPr/>
        </p:nvSpPr>
        <p:spPr>
          <a:xfrm>
            <a:off x="2795409" y="1924030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43 2 19 * +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290BC-8D35-4484-A56D-BFCAAB4275A9}"/>
              </a:ext>
            </a:extLst>
          </p:cNvPr>
          <p:cNvSpPr/>
          <p:nvPr/>
        </p:nvSpPr>
        <p:spPr>
          <a:xfrm>
            <a:off x="2795409" y="2200521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+ 43 * 2 19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00208D-05BD-4673-B8E6-03B7B55643AA}"/>
              </a:ext>
            </a:extLst>
          </p:cNvPr>
          <p:cNvSpPr/>
          <p:nvPr/>
        </p:nvSpPr>
        <p:spPr>
          <a:xfrm>
            <a:off x="2795408" y="2477011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81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E6AAFD4-79A0-4EC1-992F-6E5A7A522BA5}"/>
              </a:ext>
            </a:extLst>
          </p:cNvPr>
          <p:cNvGrpSpPr/>
          <p:nvPr/>
        </p:nvGrpSpPr>
        <p:grpSpPr>
          <a:xfrm>
            <a:off x="5806439" y="4050396"/>
            <a:ext cx="3566160" cy="2655204"/>
            <a:chOff x="4343400" y="4050396"/>
            <a:chExt cx="3566160" cy="26552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9150B4C-E159-4EF3-83B2-790754C314A7}"/>
                </a:ext>
              </a:extLst>
            </p:cNvPr>
            <p:cNvSpPr/>
            <p:nvPr/>
          </p:nvSpPr>
          <p:spPr>
            <a:xfrm>
              <a:off x="4343400" y="5282623"/>
              <a:ext cx="3566160" cy="14229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7E162EB-96F8-4159-869C-369087513F6D}"/>
                </a:ext>
              </a:extLst>
            </p:cNvPr>
            <p:cNvSpPr/>
            <p:nvPr/>
          </p:nvSpPr>
          <p:spPr>
            <a:xfrm>
              <a:off x="4343400" y="4050396"/>
              <a:ext cx="3566160" cy="380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20A8D30-EE1A-4528-9B61-F5D3E3C73184}"/>
                </a:ext>
              </a:extLst>
            </p:cNvPr>
            <p:cNvSpPr/>
            <p:nvPr/>
          </p:nvSpPr>
          <p:spPr>
            <a:xfrm>
              <a:off x="4343400" y="4426645"/>
              <a:ext cx="3566160" cy="86539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603A6C1-4183-407C-AE72-41F56993B32D}"/>
                </a:ext>
              </a:extLst>
            </p:cNvPr>
            <p:cNvSpPr/>
            <p:nvPr/>
          </p:nvSpPr>
          <p:spPr>
            <a:xfrm>
              <a:off x="4421909" y="5282623"/>
              <a:ext cx="3487651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</a:t>
              </a:r>
              <a:r>
                <a:rPr lang="en-US" sz="12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ExpressionManager</a:t>
              </a: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(exp: string)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~</a:t>
              </a:r>
              <a:r>
                <a:rPr lang="en-US" sz="12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ExpressionManager</a:t>
              </a: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(void)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value(void): int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infix(void): string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postfix(void): string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prefix(void): string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toString(void) const: string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83DE22B-D008-4622-B5CC-C2F9FF93AA13}"/>
                </a:ext>
              </a:extLst>
            </p:cNvPr>
            <p:cNvSpPr/>
            <p:nvPr/>
          </p:nvSpPr>
          <p:spPr>
            <a:xfrm>
              <a:off x="4417031" y="4076000"/>
              <a:ext cx="349252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ExpressionManager</a:t>
              </a:r>
              <a:endPara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35E8E2-A84D-480E-BFBE-9DB6166B6321}"/>
                </a:ext>
              </a:extLst>
            </p:cNvPr>
            <p:cNvSpPr/>
            <p:nvPr/>
          </p:nvSpPr>
          <p:spPr>
            <a:xfrm>
              <a:off x="4343400" y="4463139"/>
              <a:ext cx="35661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- expression_ : string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- </a:t>
              </a:r>
              <a:r>
                <a:rPr lang="en-US" sz="12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inFix</a:t>
              </a: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_ : vector&lt;string&gt;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- </a:t>
              </a:r>
              <a:r>
                <a:rPr lang="en-US" sz="12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postFix</a:t>
              </a: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_ : vector&lt;string&gt;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- </a:t>
              </a:r>
              <a:r>
                <a:rPr lang="en-US" sz="12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preFix</a:t>
              </a: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_ : vector&lt;string&gt; </a:t>
              </a:r>
              <a:endParaRPr lang="en-US" sz="1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69F14BC-54DE-477F-9A89-145866DF1F95}"/>
              </a:ext>
            </a:extLst>
          </p:cNvPr>
          <p:cNvGrpSpPr/>
          <p:nvPr/>
        </p:nvGrpSpPr>
        <p:grpSpPr>
          <a:xfrm>
            <a:off x="7489318" y="3429000"/>
            <a:ext cx="200891" cy="621396"/>
            <a:chOff x="5707623" y="2848026"/>
            <a:chExt cx="200891" cy="621396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D4B2E9A-AE54-47C1-AF85-32C0BDE8EE9B}"/>
                </a:ext>
              </a:extLst>
            </p:cNvPr>
            <p:cNvSpPr/>
            <p:nvPr/>
          </p:nvSpPr>
          <p:spPr>
            <a:xfrm>
              <a:off x="5707623" y="2848026"/>
              <a:ext cx="200891" cy="160328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5289DA3-D299-41A0-835C-4FD8AE270BAC}"/>
                </a:ext>
              </a:extLst>
            </p:cNvPr>
            <p:cNvCxnSpPr>
              <a:cxnSpLocks/>
              <a:stCxn id="22" idx="3"/>
              <a:endCxn id="19" idx="0"/>
            </p:cNvCxnSpPr>
            <p:nvPr/>
          </p:nvCxnSpPr>
          <p:spPr>
            <a:xfrm flipH="1">
              <a:off x="5807825" y="3008354"/>
              <a:ext cx="244" cy="461068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3D5F50B-CD70-4341-8179-EE570BF343C3}"/>
              </a:ext>
            </a:extLst>
          </p:cNvPr>
          <p:cNvGrpSpPr/>
          <p:nvPr/>
        </p:nvGrpSpPr>
        <p:grpSpPr>
          <a:xfrm>
            <a:off x="5806440" y="1340730"/>
            <a:ext cx="3566161" cy="2088270"/>
            <a:chOff x="4343400" y="1340730"/>
            <a:chExt cx="3566161" cy="208827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5254B8F-E04C-4F0E-A8B4-4B212FDDEC6B}"/>
                </a:ext>
              </a:extLst>
            </p:cNvPr>
            <p:cNvSpPr/>
            <p:nvPr/>
          </p:nvSpPr>
          <p:spPr>
            <a:xfrm>
              <a:off x="4343400" y="2089382"/>
              <a:ext cx="3566160" cy="133961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0F3E4AF-76B7-49B9-9A04-076670F95DBC}"/>
                </a:ext>
              </a:extLst>
            </p:cNvPr>
            <p:cNvSpPr/>
            <p:nvPr/>
          </p:nvSpPr>
          <p:spPr>
            <a:xfrm>
              <a:off x="4343400" y="1340730"/>
              <a:ext cx="3566160" cy="5436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335461B-A368-4973-86DB-A96D6EB9FF52}"/>
                </a:ext>
              </a:extLst>
            </p:cNvPr>
            <p:cNvSpPr/>
            <p:nvPr/>
          </p:nvSpPr>
          <p:spPr>
            <a:xfrm>
              <a:off x="4429615" y="2044004"/>
              <a:ext cx="3479945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</a:t>
              </a:r>
              <a:r>
                <a:rPr lang="en-US" sz="12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ExpressionManager</a:t>
              </a: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(void)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~</a:t>
              </a:r>
              <a:r>
                <a:rPr lang="en-US" sz="12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ExpressionManager</a:t>
              </a: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(void)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virtual value(void): int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virtual infix(void): string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virtual postfix(void): string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virtual prefix(void): string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+ virtual toString(void) const: string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262C1A4-973C-4403-8B28-94ABAFC0C903}"/>
                </a:ext>
              </a:extLst>
            </p:cNvPr>
            <p:cNvSpPr/>
            <p:nvPr/>
          </p:nvSpPr>
          <p:spPr>
            <a:xfrm>
              <a:off x="4343401" y="1356060"/>
              <a:ext cx="356616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&lt;&lt;Interface&gt;&gt;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ExpressionManagerInterface</a:t>
              </a:r>
              <a:endPara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7D235FF-453D-43D1-AC5F-29DDDB2052EC}"/>
                </a:ext>
              </a:extLst>
            </p:cNvPr>
            <p:cNvSpPr/>
            <p:nvPr/>
          </p:nvSpPr>
          <p:spPr>
            <a:xfrm>
              <a:off x="4343400" y="1875903"/>
              <a:ext cx="3566160" cy="2137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Line Callout 1 5">
            <a:extLst>
              <a:ext uri="{FF2B5EF4-FFF2-40B4-BE49-F238E27FC236}">
                <a16:creationId xmlns:a16="http://schemas.microsoft.com/office/drawing/2014/main" id="{6E64CF3D-54FE-4199-B2F5-83A6E26EB98A}"/>
              </a:ext>
            </a:extLst>
          </p:cNvPr>
          <p:cNvSpPr/>
          <p:nvPr/>
        </p:nvSpPr>
        <p:spPr>
          <a:xfrm>
            <a:off x="1268819" y="4453840"/>
            <a:ext cx="3363913" cy="838200"/>
          </a:xfrm>
          <a:prstGeom prst="borderCallout1">
            <a:avLst>
              <a:gd name="adj1" fmla="val 51392"/>
              <a:gd name="adj2" fmla="val 100419"/>
              <a:gd name="adj3" fmla="val 182696"/>
              <a:gd name="adj4" fmla="val 138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onsolas" panose="020B0609020204030204" pitchFamily="49" charset="0"/>
              </a:rPr>
              <a:t>infix</a:t>
            </a:r>
            <a:r>
              <a:rPr lang="en-US" dirty="0">
                <a:solidFill>
                  <a:prstClr val="white"/>
                </a:solidFill>
                <a:latin typeface="Arial"/>
              </a:rPr>
              <a:t> checks for balance and invalid operators/operands.</a:t>
            </a:r>
          </a:p>
        </p:txBody>
      </p:sp>
      <p:sp>
        <p:nvSpPr>
          <p:cNvPr id="14" name="Line Callout 1 5">
            <a:extLst>
              <a:ext uri="{FF2B5EF4-FFF2-40B4-BE49-F238E27FC236}">
                <a16:creationId xmlns:a16="http://schemas.microsoft.com/office/drawing/2014/main" id="{0C2CC16D-2932-44AF-987B-3027B39265B1}"/>
              </a:ext>
            </a:extLst>
          </p:cNvPr>
          <p:cNvSpPr/>
          <p:nvPr/>
        </p:nvSpPr>
        <p:spPr>
          <a:xfrm>
            <a:off x="1268819" y="3151879"/>
            <a:ext cx="3363913" cy="776571"/>
          </a:xfrm>
          <a:prstGeom prst="borderCallout1">
            <a:avLst>
              <a:gd name="adj1" fmla="val 51392"/>
              <a:gd name="adj2" fmla="val 100419"/>
              <a:gd name="adj3" fmla="val 81895"/>
              <a:gd name="adj4" fmla="val 187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onsolas" panose="020B0609020204030204" pitchFamily="49" charset="0"/>
              </a:rPr>
              <a:t>ExpressionManager</a:t>
            </a:r>
            <a:r>
              <a:rPr lang="en-US" sz="1600" b="1" dirty="0">
                <a:solidFill>
                  <a:prstClr val="white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prstClr val="white"/>
                </a:solidFill>
                <a:latin typeface="Arial"/>
              </a:rPr>
              <a:t>is-a </a:t>
            </a:r>
            <a:r>
              <a:rPr lang="en-US" sz="1600" b="1" dirty="0" err="1">
                <a:solidFill>
                  <a:prstClr val="white"/>
                </a:solidFill>
                <a:latin typeface="Consolas" panose="020B0609020204030204" pitchFamily="49" charset="0"/>
              </a:rPr>
              <a:t>ExpressionManagerInterface</a:t>
            </a:r>
            <a:endParaRPr lang="en-US" sz="160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722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animBg="1"/>
      <p:bldP spid="7" grpId="0"/>
      <p:bldP spid="11" grpId="0"/>
      <p:bldP spid="13" grpId="0"/>
      <p:bldP spid="18" grpId="0"/>
      <p:bldP spid="16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08C9ABAA-DB4B-4CC0-8F4E-164B46FF3E29}"/>
              </a:ext>
            </a:extLst>
          </p:cNvPr>
          <p:cNvSpPr txBox="1"/>
          <p:nvPr/>
        </p:nvSpPr>
        <p:spPr>
          <a:xfrm>
            <a:off x="4205975" y="2337823"/>
            <a:ext cx="6666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12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000" b="1" baseline="30000" dirty="0">
                <a:solidFill>
                  <a:srgbClr val="FF0000"/>
                </a:solidFill>
                <a:latin typeface="Arial" charset="0"/>
                <a:cs typeface="Arial" charset="0"/>
              </a:rPr>
              <a:t>nd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 Return </a:t>
            </a:r>
            <a:r>
              <a:rPr lang="en-US" sz="200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000" b="1" u="sng" baseline="30000" dirty="0">
                <a:solidFill>
                  <a:srgbClr val="FF0000"/>
                </a:solidFill>
                <a:latin typeface="Arial" charset="0"/>
                <a:cs typeface="Arial" charset="0"/>
              </a:rPr>
              <a:t>st</a:t>
            </a:r>
            <a:r>
              <a:rPr lang="en-US" sz="200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 occurrence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 of an error.</a:t>
            </a: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2DD3DC-7640-4D55-B666-0EA49FE23880}"/>
              </a:ext>
            </a:extLst>
          </p:cNvPr>
          <p:cNvSpPr txBox="1"/>
          <p:nvPr/>
        </p:nvSpPr>
        <p:spPr>
          <a:xfrm>
            <a:off x="821296" y="1487138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{ { 2 + 4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Infix: Unbalanced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7DC46-EE61-4642-96A4-AE2F938B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Expression Errors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29034A-E13B-4CD5-856E-3C67A88F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35EFB9-E1E2-4C36-B3B4-FCA66E9BABF2}"/>
              </a:ext>
            </a:extLst>
          </p:cNvPr>
          <p:cNvSpPr txBox="1"/>
          <p:nvPr/>
        </p:nvSpPr>
        <p:spPr>
          <a:xfrm>
            <a:off x="794377" y="3540998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3 $ 3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Infix: Illegal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8A7203-2AFD-4BA9-994E-D061F5CB3085}"/>
              </a:ext>
            </a:extLst>
          </p:cNvPr>
          <p:cNvSpPr txBox="1"/>
          <p:nvPr/>
        </p:nvSpPr>
        <p:spPr>
          <a:xfrm>
            <a:off x="4259815" y="3607928"/>
            <a:ext cx="666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1111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Illegal operator</a:t>
            </a:r>
          </a:p>
          <a:p>
            <a:pPr marL="1031875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throw "Illegal Operator"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30DA6F-53E7-492D-990C-93B36693AF1E}"/>
              </a:ext>
            </a:extLst>
          </p:cNvPr>
          <p:cNvSpPr txBox="1"/>
          <p:nvPr/>
        </p:nvSpPr>
        <p:spPr>
          <a:xfrm>
            <a:off x="794377" y="3027533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Infix: Missing Operand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05977-398F-442C-9A3E-1D0C4CFEB62B}"/>
              </a:ext>
            </a:extLst>
          </p:cNvPr>
          <p:cNvSpPr txBox="1"/>
          <p:nvPr/>
        </p:nvSpPr>
        <p:spPr>
          <a:xfrm>
            <a:off x="794377" y="4567928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21 +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Infix: Missing Operand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C7C37B-320A-46BA-9072-3C5A1AAD159C}"/>
              </a:ext>
            </a:extLst>
          </p:cNvPr>
          <p:cNvSpPr txBox="1"/>
          <p:nvPr/>
        </p:nvSpPr>
        <p:spPr>
          <a:xfrm>
            <a:off x="794377" y="5081393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+ 7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Infix: Missing Operand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16E029-8B11-4529-9751-CBA1098021B4}"/>
              </a:ext>
            </a:extLst>
          </p:cNvPr>
          <p:cNvSpPr txBox="1"/>
          <p:nvPr/>
        </p:nvSpPr>
        <p:spPr>
          <a:xfrm>
            <a:off x="821296" y="4054463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4 % 2 5 -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Infix: Missing Operator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17FEEE-1E07-40A7-97E4-E30B47405727}"/>
              </a:ext>
            </a:extLst>
          </p:cNvPr>
          <p:cNvSpPr txBox="1"/>
          <p:nvPr/>
        </p:nvSpPr>
        <p:spPr>
          <a:xfrm>
            <a:off x="794377" y="5594858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43 + 2 * 19 +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Infix: Missing Operand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1516E5-571A-44D9-9FD3-0D2405B4340B}"/>
              </a:ext>
            </a:extLst>
          </p:cNvPr>
          <p:cNvSpPr txBox="1"/>
          <p:nvPr/>
        </p:nvSpPr>
        <p:spPr>
          <a:xfrm>
            <a:off x="794377" y="2000603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Expression: ( 43 + + 2 * 19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  Infix: Unbalanced</a:t>
            </a:r>
            <a:endParaRPr lang="en-US" sz="12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E0A6E7-9310-4756-B62E-EF512303F690}"/>
              </a:ext>
            </a:extLst>
          </p:cNvPr>
          <p:cNvSpPr txBox="1"/>
          <p:nvPr/>
        </p:nvSpPr>
        <p:spPr>
          <a:xfrm>
            <a:off x="794377" y="2514068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( 43 + + 2 ) * 19 20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Infix: Missing Operand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861F77-0055-4EF4-B9F9-62A035C65989}"/>
              </a:ext>
            </a:extLst>
          </p:cNvPr>
          <p:cNvSpPr txBox="1"/>
          <p:nvPr/>
        </p:nvSpPr>
        <p:spPr>
          <a:xfrm>
            <a:off x="794377" y="6108319"/>
            <a:ext cx="469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Expression: 3 % { 7 - ( 2 / [ 5 - 81 ] } + 1 )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Infix: Unbalanced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346C6D-514F-4632-842F-A1C1C18FAA0E}"/>
              </a:ext>
            </a:extLst>
          </p:cNvPr>
          <p:cNvSpPr txBox="1"/>
          <p:nvPr/>
        </p:nvSpPr>
        <p:spPr>
          <a:xfrm>
            <a:off x="4205977" y="1556816"/>
            <a:ext cx="66660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000" b="1" baseline="30000" dirty="0">
                <a:solidFill>
                  <a:srgbClr val="FF0000"/>
                </a:solidFill>
                <a:latin typeface="Arial" charset="0"/>
                <a:cs typeface="Arial" charset="0"/>
              </a:rPr>
              <a:t>st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 Check for Balance</a:t>
            </a: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1031875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throw "Unbalanced"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625F08-2B61-4871-8DDC-0A3AF06D1F34}"/>
              </a:ext>
            </a:extLst>
          </p:cNvPr>
          <p:cNvSpPr txBox="1"/>
          <p:nvPr/>
        </p:nvSpPr>
        <p:spPr>
          <a:xfrm>
            <a:off x="4205976" y="2700878"/>
            <a:ext cx="666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1111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Two adjacent operators</a:t>
            </a:r>
          </a:p>
          <a:p>
            <a:pPr marL="1031875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throw "Missing Operand"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670872-57C8-4890-9DEB-E7FBCF3B54BB}"/>
              </a:ext>
            </a:extLst>
          </p:cNvPr>
          <p:cNvSpPr txBox="1"/>
          <p:nvPr/>
        </p:nvSpPr>
        <p:spPr>
          <a:xfrm>
            <a:off x="4306708" y="4388956"/>
            <a:ext cx="666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1111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More operands than operators (operators = operands + 1)</a:t>
            </a:r>
          </a:p>
          <a:p>
            <a:pPr marL="1031875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throw "Missing Operator"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CC48A-31D8-4E32-952E-74AAA4DEE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6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</TotalTime>
  <Words>2955</Words>
  <Application>Microsoft Office PowerPoint</Application>
  <PresentationFormat>Custom</PresentationFormat>
  <Paragraphs>426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Comic Sans MS</vt:lpstr>
      <vt:lpstr>Consolas</vt:lpstr>
      <vt:lpstr>Courier New</vt:lpstr>
      <vt:lpstr>Tw Cen MT</vt:lpstr>
      <vt:lpstr>Wingdings</vt:lpstr>
      <vt:lpstr>CS 235 Theme</vt:lpstr>
      <vt:lpstr>PowerPoint Presentation</vt:lpstr>
      <vt:lpstr>Attendance Quiz #18</vt:lpstr>
      <vt:lpstr>Tip #19: C++ Enum's </vt:lpstr>
      <vt:lpstr>PowerPoint Presentation</vt:lpstr>
      <vt:lpstr>Requirements</vt:lpstr>
      <vt:lpstr>Example Input / Output</vt:lpstr>
      <vt:lpstr>ExpressionManager Class</vt:lpstr>
      <vt:lpstr>ExpressionManager Class</vt:lpstr>
      <vt:lpstr>Reporting Expression Errors</vt:lpstr>
      <vt:lpstr>Requirements</vt:lpstr>
      <vt:lpstr>inFix to PreFix</vt:lpstr>
      <vt:lpstr>PowerPoint Presentation</vt:lpstr>
      <vt:lpstr>Chapter 6 Objectives</vt:lpstr>
      <vt:lpstr>PowerPoint Presentation</vt:lpstr>
      <vt:lpstr>Queue Abstract Data Type</vt:lpstr>
      <vt:lpstr>Queue Abstract Data Type</vt:lpstr>
      <vt:lpstr>Queue Examples</vt:lpstr>
      <vt:lpstr>Queue Examples</vt:lpstr>
      <vt:lpstr>Print Queue</vt:lpstr>
      <vt:lpstr>Specification for a Queue Interface</vt:lpstr>
      <vt:lpstr>Maintaining a Queue of Customers</vt:lpstr>
      <vt:lpstr>std::list as a Queue Container</vt:lpstr>
      <vt:lpstr>Using std::list as a Queue Container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107</cp:revision>
  <dcterms:created xsi:type="dcterms:W3CDTF">2020-07-19T21:27:39Z</dcterms:created>
  <dcterms:modified xsi:type="dcterms:W3CDTF">2022-02-21T20:48:58Z</dcterms:modified>
</cp:coreProperties>
</file>